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63" r:id="rId5"/>
    <p:sldId id="262" r:id="rId6"/>
    <p:sldId id="258" r:id="rId7"/>
    <p:sldId id="259" r:id="rId8"/>
    <p:sldId id="266" r:id="rId9"/>
    <p:sldId id="264" r:id="rId10"/>
    <p:sldId id="260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DC02-F0A9-4764-A3FD-563F68EB938C}" type="datetimeFigureOut">
              <a:rPr lang="tr-TR" smtClean="0"/>
              <a:pPr/>
              <a:t>14.10.2015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err="1" smtClean="0"/>
              <a:t>cdfdcdcd</a:t>
            </a:r>
            <a:endParaRPr lang="tr-TR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B003-6562-4326-85EE-6B2408F260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DC02-F0A9-4764-A3FD-563F68EB938C}" type="datetimeFigureOut">
              <a:rPr lang="tr-TR" smtClean="0"/>
              <a:pPr/>
              <a:t>14.10.2015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B003-6562-4326-85EE-6B2408F260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DC02-F0A9-4764-A3FD-563F68EB938C}" type="datetimeFigureOut">
              <a:rPr lang="tr-TR" smtClean="0"/>
              <a:pPr/>
              <a:t>14.10.2015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B003-6562-4326-85EE-6B2408F260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DC02-F0A9-4764-A3FD-563F68EB938C}" type="datetimeFigureOut">
              <a:rPr lang="tr-TR" smtClean="0"/>
              <a:pPr/>
              <a:t>14.10.2015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İl Milli Eğitim Müdürlüğü Ar-Ge Birimi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B003-6562-4326-85EE-6B2408F260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DC02-F0A9-4764-A3FD-563F68EB938C}" type="datetimeFigureOut">
              <a:rPr lang="tr-TR" smtClean="0"/>
              <a:pPr/>
              <a:t>14.10.2015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B003-6562-4326-85EE-6B2408F260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DC02-F0A9-4764-A3FD-563F68EB938C}" type="datetimeFigureOut">
              <a:rPr lang="tr-TR" smtClean="0"/>
              <a:pPr/>
              <a:t>14.10.2015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B003-6562-4326-85EE-6B2408F260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DC02-F0A9-4764-A3FD-563F68EB938C}" type="datetimeFigureOut">
              <a:rPr lang="tr-TR" smtClean="0"/>
              <a:pPr/>
              <a:t>14.10.2015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B003-6562-4326-85EE-6B2408F260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DC02-F0A9-4764-A3FD-563F68EB938C}" type="datetimeFigureOut">
              <a:rPr lang="tr-TR" smtClean="0"/>
              <a:pPr/>
              <a:t>14.10.2015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B003-6562-4326-85EE-6B2408F260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DC02-F0A9-4764-A3FD-563F68EB938C}" type="datetimeFigureOut">
              <a:rPr lang="tr-TR" smtClean="0"/>
              <a:pPr/>
              <a:t>14.10.2015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B003-6562-4326-85EE-6B2408F260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DC02-F0A9-4764-A3FD-563F68EB938C}" type="datetimeFigureOut">
              <a:rPr lang="tr-TR" smtClean="0"/>
              <a:pPr/>
              <a:t>14.10.2015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B003-6562-4326-85EE-6B2408F260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DC02-F0A9-4764-A3FD-563F68EB938C}" type="datetimeFigureOut">
              <a:rPr lang="tr-TR" smtClean="0"/>
              <a:pPr/>
              <a:t>14.10.2015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14B003-6562-4326-85EE-6B2408F260E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59DC02-F0A9-4764-A3FD-563F68EB938C}" type="datetimeFigureOut">
              <a:rPr lang="tr-TR" smtClean="0"/>
              <a:pPr/>
              <a:t>14.10.2015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14B003-6562-4326-85EE-6B2408F260EA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3400" y="196024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STRATEJİK PLANLAMA BİLGİLENDİRME  TOPLANTISI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3400" y="4196680"/>
            <a:ext cx="7854696" cy="1752600"/>
          </a:xfrm>
        </p:spPr>
        <p:txBody>
          <a:bodyPr/>
          <a:lstStyle/>
          <a:p>
            <a:r>
              <a:rPr lang="tr-TR" dirty="0" smtClean="0"/>
              <a:t>İl Milli Eğitim Müdürlüğü</a:t>
            </a:r>
          </a:p>
          <a:p>
            <a:r>
              <a:rPr lang="tr-TR" dirty="0" smtClean="0"/>
              <a:t>Ar-Ge Birimi</a:t>
            </a:r>
            <a:endParaRPr lang="tr-TR" dirty="0"/>
          </a:p>
        </p:txBody>
      </p:sp>
      <p:pic>
        <p:nvPicPr>
          <p:cNvPr id="1026" name="Picture 2" descr="D:\DÖKÜMANLAR\logolar\MEM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764704"/>
            <a:ext cx="1241619" cy="123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t Başlık 2"/>
          <p:cNvSpPr txBox="1">
            <a:spLocks/>
          </p:cNvSpPr>
          <p:nvPr/>
        </p:nvSpPr>
        <p:spPr>
          <a:xfrm>
            <a:off x="6012160" y="5949280"/>
            <a:ext cx="2744360" cy="552408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mtClean="0"/>
              <a:t>07/10/2015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84966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tr-TR" dirty="0"/>
              <a:t>Stratejik </a:t>
            </a:r>
            <a:r>
              <a:rPr lang="tr-TR" dirty="0" smtClean="0"/>
              <a:t>Planlama Takvimi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37953165"/>
              </p:ext>
            </p:extLst>
          </p:nvPr>
        </p:nvGraphicFramePr>
        <p:xfrm>
          <a:off x="323528" y="1843112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5-9 Ekim </a:t>
                      </a:r>
                      <a:r>
                        <a:rPr lang="tr-TR" baseline="0" dirty="0" smtClean="0"/>
                        <a:t> 2015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</a:t>
                      </a:r>
                      <a:r>
                        <a:rPr lang="tr-TR" baseline="0" dirty="0" smtClean="0"/>
                        <a:t> Ekim- 6 Kasım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</a:t>
                      </a:r>
                      <a:r>
                        <a:rPr lang="tr-TR" baseline="0" dirty="0" smtClean="0"/>
                        <a:t> Kasım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İl MEM Ar-Ge tarafından</a:t>
                      </a:r>
                      <a:r>
                        <a:rPr lang="tr-TR" baseline="0" dirty="0" smtClean="0"/>
                        <a:t> incelenen ilçe stratejik planlarının İlçe MEM tarafından Kaymakamlık oluruna sunulması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Okulların İlçe MEM SP ekibi rehberliğinde stratejik planlarını</a:t>
                      </a:r>
                      <a:r>
                        <a:rPr lang="tr-TR" baseline="0" dirty="0" smtClean="0"/>
                        <a:t> hazırlamaları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İlçe MEM tarafından onaylanan okul stratejik planlarının, okul stratejik plan üst kurulu tarafından onaylanması,</a:t>
                      </a:r>
                      <a:r>
                        <a:rPr lang="tr-TR" baseline="0" dirty="0" smtClean="0"/>
                        <a:t> gerekli onayların alınması </a:t>
                      </a:r>
                      <a:r>
                        <a:rPr lang="tr-TR" dirty="0" smtClean="0"/>
                        <a:t>ve okulun</a:t>
                      </a:r>
                      <a:r>
                        <a:rPr lang="tr-TR" baseline="0" dirty="0" smtClean="0"/>
                        <a:t> resmi web sayfasında yayınlanması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Kaymakamlık</a:t>
                      </a:r>
                      <a:r>
                        <a:rPr lang="tr-TR" baseline="0" dirty="0" smtClean="0"/>
                        <a:t> tarafından onaylanan İlçe stratejik planlarının İlçe MEM resmi WEB sayfasında yayınlanması ve İlçe okullarına rehberlik amacıyla gönderilmesi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İlçe</a:t>
                      </a:r>
                      <a:r>
                        <a:rPr lang="tr-TR" baseline="0" dirty="0" smtClean="0"/>
                        <a:t> MEM strateji koordinasyon ekibince okul planlarının incelenmesi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D:\DÖKÜMANLAR\logolar\MEM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764704"/>
            <a:ext cx="1241619" cy="123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5039544" y="63093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İl Milli Eğitim Müdürlüğü Ar-Ge Birimi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228297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9" y="2492896"/>
            <a:ext cx="7992888" cy="3777869"/>
          </a:xfrm>
        </p:spPr>
        <p:txBody>
          <a:bodyPr>
            <a:normAutofit/>
          </a:bodyPr>
          <a:lstStyle/>
          <a:p>
            <a:pPr marL="0" indent="45085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80975" algn="l"/>
              </a:tabLst>
            </a:pPr>
            <a:r>
              <a:rPr lang="tr-TR" altLang="tr-TR" sz="2800" b="1" dirty="0" smtClean="0"/>
              <a:t>İLÇE </a:t>
            </a:r>
            <a:r>
              <a:rPr lang="tr-TR" altLang="tr-TR" sz="2800" b="1" dirty="0"/>
              <a:t>MİLLİ EĞİTİM İÇİN</a:t>
            </a:r>
            <a:r>
              <a:rPr lang="tr-TR" altLang="tr-TR" sz="2800" b="1" dirty="0" smtClean="0"/>
              <a:t>;</a:t>
            </a:r>
            <a:endParaRPr lang="tr-TR" altLang="tr-TR" sz="2900" dirty="0" smtClean="0"/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80975" algn="l"/>
              </a:tabLst>
            </a:pPr>
            <a:r>
              <a:rPr lang="tr-TR" altLang="tr-TR" sz="2900" b="1" dirty="0" smtClean="0"/>
              <a:t>İlçe </a:t>
            </a:r>
            <a:r>
              <a:rPr lang="tr-TR" altLang="tr-TR" sz="2900" b="1" dirty="0"/>
              <a:t>Milli Eğitim Müdürlükleri</a:t>
            </a:r>
            <a:r>
              <a:rPr lang="tr-TR" altLang="tr-TR" sz="2900" dirty="0"/>
              <a:t> </a:t>
            </a:r>
            <a:r>
              <a:rPr lang="tr-TR" altLang="tr-TR" sz="2900" b="1" dirty="0"/>
              <a:t>6’şar aylık </a:t>
            </a:r>
            <a:r>
              <a:rPr lang="tr-TR" altLang="tr-TR" sz="2900" dirty="0"/>
              <a:t>“</a:t>
            </a:r>
            <a:r>
              <a:rPr lang="tr-TR" altLang="tr-TR" sz="2900" b="1" dirty="0"/>
              <a:t>faaliyet raporları</a:t>
            </a:r>
            <a:r>
              <a:rPr lang="tr-TR" altLang="tr-TR" sz="2900" dirty="0"/>
              <a:t>” düzenleyecekler, </a:t>
            </a: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856984" cy="1143000"/>
          </a:xfrm>
        </p:spPr>
        <p:txBody>
          <a:bodyPr>
            <a:noAutofit/>
          </a:bodyPr>
          <a:lstStyle/>
          <a:p>
            <a:pPr lvl="0" indent="449263" fontAlgn="base">
              <a:spcAft>
                <a:spcPct val="0"/>
              </a:spcAft>
              <a:tabLst>
                <a:tab pos="180975" algn="l"/>
              </a:tabLst>
            </a:pPr>
            <a:r>
              <a:rPr lang="tr-TR" alt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İZLEME </a:t>
            </a:r>
            <a:r>
              <a:rPr lang="tr-TR" alt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DEĞERLENDİRME</a:t>
            </a:r>
            <a:endParaRPr lang="tr-T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D:\DÖKÜMANLAR\logolar\MEM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764704"/>
            <a:ext cx="1241619" cy="123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53152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27584" y="2348880"/>
            <a:ext cx="7408333" cy="3450696"/>
          </a:xfrm>
        </p:spPr>
        <p:txBody>
          <a:bodyPr/>
          <a:lstStyle/>
          <a:p>
            <a:pPr marL="0" lvl="0" indent="0" algn="just">
              <a:buNone/>
            </a:pPr>
            <a:r>
              <a:rPr lang="tr-TR" altLang="tr-TR" dirty="0" smtClean="0"/>
              <a:t>	</a:t>
            </a:r>
            <a:r>
              <a:rPr lang="tr-TR" altLang="tr-TR" b="1" dirty="0" smtClean="0"/>
              <a:t>OKUL VE KURUMLAR İÇİN;</a:t>
            </a:r>
          </a:p>
          <a:p>
            <a:pPr marL="0" lvl="0" indent="0" algn="just">
              <a:buNone/>
            </a:pPr>
            <a:r>
              <a:rPr lang="tr-TR" altLang="tr-TR" dirty="0" smtClean="0"/>
              <a:t>	Okul ve Kurumlar </a:t>
            </a:r>
            <a:r>
              <a:rPr lang="tr-TR" altLang="tr-TR" b="1" dirty="0"/>
              <a:t>yılda iki kez</a:t>
            </a:r>
            <a:r>
              <a:rPr lang="tr-TR" altLang="tr-TR" dirty="0"/>
              <a:t> izleme ve değerlendirme çalışması yapacak </a:t>
            </a:r>
            <a:r>
              <a:rPr lang="tr-TR" altLang="tr-TR" b="1" dirty="0"/>
              <a:t>yalnız bir adet faaliyet raporu</a:t>
            </a:r>
            <a:r>
              <a:rPr lang="tr-TR" altLang="tr-TR" dirty="0"/>
              <a:t> oluşturacaklardır. </a:t>
            </a:r>
            <a:endParaRPr lang="tr-TR" altLang="tr-TR" dirty="0" smtClean="0"/>
          </a:p>
          <a:p>
            <a:pPr marL="0" lvl="0" indent="0" algn="just">
              <a:buNone/>
            </a:pPr>
            <a:r>
              <a:rPr lang="tr-TR" altLang="tr-TR" dirty="0"/>
              <a:t>	</a:t>
            </a:r>
            <a:r>
              <a:rPr lang="tr-TR" altLang="tr-TR" dirty="0" smtClean="0"/>
              <a:t>Okul/kurumların </a:t>
            </a:r>
            <a:r>
              <a:rPr lang="tr-TR" altLang="tr-TR" dirty="0"/>
              <a:t>haziran ayı verilerine göre oluşturdukları rapor, süreci iyileştirme, sorun alanlarını belirleyip çözüm geliştirmede bir sonraki yılın çalışmalarına rehberlik edecektir</a:t>
            </a:r>
            <a:r>
              <a:rPr lang="tr-TR" altLang="tr-TR" dirty="0" smtClean="0"/>
              <a:t>.</a:t>
            </a:r>
            <a:endParaRPr lang="tr-TR" alt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856984" cy="1143000"/>
          </a:xfrm>
        </p:spPr>
        <p:txBody>
          <a:bodyPr>
            <a:noAutofit/>
          </a:bodyPr>
          <a:lstStyle/>
          <a:p>
            <a:pPr lvl="0" indent="449263" fontAlgn="base">
              <a:spcAft>
                <a:spcPct val="0"/>
              </a:spcAft>
              <a:tabLst>
                <a:tab pos="180975" algn="l"/>
              </a:tabLst>
            </a:pPr>
            <a:r>
              <a:rPr lang="tr-TR" alt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İZLEME </a:t>
            </a:r>
            <a:r>
              <a:rPr lang="tr-TR" alt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DEĞERLENDİRME</a:t>
            </a:r>
            <a:endParaRPr lang="tr-T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D:\DÖKÜMANLAR\logolar\MEM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764704"/>
            <a:ext cx="1241619" cy="123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11944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5400" dirty="0" smtClean="0"/>
              <a:t>TEŞEKKÜRLER</a:t>
            </a:r>
          </a:p>
          <a:p>
            <a:pPr marL="0" indent="0">
              <a:buNone/>
            </a:pPr>
            <a:endParaRPr lang="tr-TR" sz="5400" dirty="0"/>
          </a:p>
          <a:p>
            <a:pPr marL="0" indent="0" algn="r">
              <a:buNone/>
            </a:pPr>
            <a:r>
              <a:rPr lang="tr-TR" sz="4000" dirty="0" smtClean="0"/>
              <a:t>İl Milli Eğitim Müdürlüğü</a:t>
            </a:r>
          </a:p>
          <a:p>
            <a:pPr marL="0" indent="0" algn="r">
              <a:buNone/>
            </a:pPr>
            <a:r>
              <a:rPr lang="tr-TR" sz="4000" dirty="0" smtClean="0"/>
              <a:t>Ar-Ge Birimi</a:t>
            </a:r>
            <a:endParaRPr lang="tr-TR" sz="4000" dirty="0"/>
          </a:p>
        </p:txBody>
      </p:sp>
      <p:pic>
        <p:nvPicPr>
          <p:cNvPr id="4" name="Picture 2" descr="D:\DÖKÜMANLAR\logolar\MEM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764704"/>
            <a:ext cx="1241619" cy="123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2160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Stratejik Planlama Ekibi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12368"/>
          </a:xfrm>
        </p:spPr>
        <p:txBody>
          <a:bodyPr/>
          <a:lstStyle/>
          <a:p>
            <a:r>
              <a:rPr lang="tr-TR" dirty="0" smtClean="0"/>
              <a:t>ORTAHİSAR</a:t>
            </a:r>
          </a:p>
          <a:p>
            <a:r>
              <a:rPr lang="tr-TR" dirty="0" smtClean="0"/>
              <a:t>ŞALPAZARI</a:t>
            </a:r>
          </a:p>
          <a:p>
            <a:r>
              <a:rPr lang="tr-TR" dirty="0" smtClean="0"/>
              <a:t>YOMRA ilçelerinden sorumlu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Ar-Ge biriminden </a:t>
            </a:r>
            <a:r>
              <a:rPr lang="tr-TR" b="1" dirty="0" smtClean="0"/>
              <a:t>NİLGÜN MİSİR</a:t>
            </a:r>
          </a:p>
          <a:p>
            <a:pPr marL="0" indent="0">
              <a:buNone/>
            </a:pPr>
            <a:r>
              <a:rPr lang="tr-TR" dirty="0" smtClean="0"/>
              <a:t>E-mail: nilgunmisir@gmail.com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Picture 2" descr="D:\DÖKÜMANLAR\logolar\MEM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764704"/>
            <a:ext cx="1241619" cy="123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5039544" y="63093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İl Milli Eğitim Müdürlüğü Ar-Ge Birimi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4258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Stratejik Planlama Ekibi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024336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AKÇAABAT</a:t>
            </a:r>
          </a:p>
          <a:p>
            <a:r>
              <a:rPr lang="tr-TR" dirty="0" smtClean="0"/>
              <a:t>MAÇKA</a:t>
            </a:r>
          </a:p>
          <a:p>
            <a:r>
              <a:rPr lang="tr-TR" dirty="0" smtClean="0"/>
              <a:t>ARSİN</a:t>
            </a:r>
          </a:p>
          <a:p>
            <a:r>
              <a:rPr lang="tr-TR" dirty="0" smtClean="0"/>
              <a:t>VAKFIKEBİR</a:t>
            </a:r>
          </a:p>
          <a:p>
            <a:pPr marL="0" indent="0">
              <a:buNone/>
            </a:pPr>
            <a:r>
              <a:rPr lang="tr-TR" dirty="0" smtClean="0"/>
              <a:t>ilçelerinden sorumlu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Ar-Ge biriminden </a:t>
            </a:r>
            <a:r>
              <a:rPr lang="tr-TR" b="1" dirty="0" smtClean="0"/>
              <a:t>URAL YAMAN</a:t>
            </a:r>
          </a:p>
          <a:p>
            <a:pPr marL="0" indent="0">
              <a:buNone/>
            </a:pPr>
            <a:r>
              <a:rPr lang="tr-TR" dirty="0" smtClean="0"/>
              <a:t>E-mail: uralyaman@gmail.com</a:t>
            </a:r>
            <a:endParaRPr lang="tr-TR" dirty="0"/>
          </a:p>
        </p:txBody>
      </p:sp>
      <p:pic>
        <p:nvPicPr>
          <p:cNvPr id="4" name="Picture 2" descr="D:\DÖKÜMANLAR\logolar\MEM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764704"/>
            <a:ext cx="1241619" cy="123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5039544" y="63093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İl Milli Eğitim Müdürlüğü Ar-Ge Birimi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265196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Stratejik Planlama Ekibi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12368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ÇAYKARA</a:t>
            </a:r>
          </a:p>
          <a:p>
            <a:r>
              <a:rPr lang="tr-TR" dirty="0" smtClean="0"/>
              <a:t>DERNEKPAZARI</a:t>
            </a:r>
          </a:p>
          <a:p>
            <a:r>
              <a:rPr lang="tr-TR" dirty="0" smtClean="0"/>
              <a:t>HAYRAT</a:t>
            </a:r>
          </a:p>
          <a:p>
            <a:r>
              <a:rPr lang="tr-TR" dirty="0" smtClean="0"/>
              <a:t>OF</a:t>
            </a:r>
          </a:p>
          <a:p>
            <a:r>
              <a:rPr lang="tr-TR" dirty="0" smtClean="0"/>
              <a:t>KÖPRÜBAŞI</a:t>
            </a:r>
          </a:p>
          <a:p>
            <a:r>
              <a:rPr lang="tr-TR" dirty="0" smtClean="0"/>
              <a:t>TONYA</a:t>
            </a:r>
          </a:p>
          <a:p>
            <a:pPr marL="0" indent="0">
              <a:buNone/>
            </a:pPr>
            <a:r>
              <a:rPr lang="tr-TR" dirty="0" smtClean="0"/>
              <a:t>ilçelerinden sorumlu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Ar-Ge biriminden </a:t>
            </a:r>
            <a:r>
              <a:rPr lang="tr-TR" b="1" dirty="0" smtClean="0"/>
              <a:t>MEHMET TAVŞANLIOĞLU</a:t>
            </a:r>
          </a:p>
          <a:p>
            <a:pPr marL="0" indent="0">
              <a:buNone/>
            </a:pPr>
            <a:r>
              <a:rPr lang="tr-TR" dirty="0" smtClean="0"/>
              <a:t>E-mail: m.tavsanlioglu@gmail.com</a:t>
            </a:r>
            <a:endParaRPr lang="tr-TR" dirty="0"/>
          </a:p>
        </p:txBody>
      </p:sp>
      <p:pic>
        <p:nvPicPr>
          <p:cNvPr id="4" name="Picture 2" descr="D:\DÖKÜMANLAR\logolar\MEM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764704"/>
            <a:ext cx="1241619" cy="123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5039544" y="63093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İl Milli Eğitim Müdürlüğü Ar-Ge Birimi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84704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Stratejik Planlama Ekibi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2952328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ARAKLI</a:t>
            </a:r>
          </a:p>
          <a:p>
            <a:r>
              <a:rPr lang="tr-TR" dirty="0" smtClean="0"/>
              <a:t>SÜRMENE</a:t>
            </a:r>
          </a:p>
          <a:p>
            <a:r>
              <a:rPr lang="tr-TR" dirty="0" smtClean="0"/>
              <a:t>BEŞİKDÜZÜ</a:t>
            </a:r>
          </a:p>
          <a:p>
            <a:r>
              <a:rPr lang="tr-TR" dirty="0" smtClean="0"/>
              <a:t>DÜZKÖY</a:t>
            </a:r>
          </a:p>
          <a:p>
            <a:r>
              <a:rPr lang="tr-TR" dirty="0" smtClean="0"/>
              <a:t>ÇARŞIBAŞI</a:t>
            </a:r>
          </a:p>
          <a:p>
            <a:pPr marL="0" indent="0">
              <a:buNone/>
            </a:pPr>
            <a:r>
              <a:rPr lang="tr-TR" dirty="0" smtClean="0"/>
              <a:t>ilçelerinden sorumlu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Ar-Ge biriminden </a:t>
            </a:r>
            <a:r>
              <a:rPr lang="tr-TR" b="1" dirty="0" smtClean="0"/>
              <a:t>EMRAH PİŞGİN</a:t>
            </a:r>
          </a:p>
          <a:p>
            <a:pPr marL="0" indent="0">
              <a:buNone/>
            </a:pPr>
            <a:r>
              <a:rPr lang="tr-TR" dirty="0" smtClean="0"/>
              <a:t>E-mail: adige_emrah@hotmail.com</a:t>
            </a:r>
            <a:endParaRPr lang="tr-TR" dirty="0"/>
          </a:p>
        </p:txBody>
      </p:sp>
      <p:pic>
        <p:nvPicPr>
          <p:cNvPr id="4" name="Picture 2" descr="D:\DÖKÜMANLAR\logolar\MEM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764704"/>
            <a:ext cx="1241619" cy="123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5039544" y="63093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İl Milli Eğitim Müdürlüğü Ar-Ge Birimi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76825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Stratejik Planlama Ekibi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Ar-Ge biriminin ASKE bölümüne yeni katılan arkadaşlar;</a:t>
            </a:r>
          </a:p>
          <a:p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Veysel TOPAL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Furkan GÜLER</a:t>
            </a:r>
            <a:endParaRPr lang="tr-TR" dirty="0"/>
          </a:p>
        </p:txBody>
      </p:sp>
      <p:pic>
        <p:nvPicPr>
          <p:cNvPr id="4" name="Picture 2" descr="D:\DÖKÜMANLAR\logolar\MEM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764704"/>
            <a:ext cx="1241619" cy="123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5039544" y="63093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İl Milli Eğitim Müdürlüğü Ar-Ge Birimi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7674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46856" y="704088"/>
            <a:ext cx="8229600" cy="1143000"/>
          </a:xfrm>
        </p:spPr>
        <p:txBody>
          <a:bodyPr>
            <a:normAutofit/>
          </a:bodyPr>
          <a:lstStyle/>
          <a:p>
            <a:r>
              <a:rPr lang="tr-TR" sz="4400" dirty="0"/>
              <a:t>Stratejik </a:t>
            </a:r>
            <a:r>
              <a:rPr lang="tr-TR" sz="4400" dirty="0" smtClean="0"/>
              <a:t>Planlama Onay süreci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İlçe MEM stratejik planları, İl Ar-Ge’nin uygun görüşü alındıktan sonra </a:t>
            </a:r>
            <a:r>
              <a:rPr lang="tr-TR" b="1" u="sng" dirty="0" smtClean="0"/>
              <a:t>ilçe kaymakamı onayı </a:t>
            </a:r>
            <a:r>
              <a:rPr lang="tr-TR" dirty="0" smtClean="0"/>
              <a:t>ile yürürlüğe girer.</a:t>
            </a:r>
          </a:p>
          <a:p>
            <a:pPr algn="just"/>
            <a:r>
              <a:rPr lang="tr-TR" dirty="0" smtClean="0"/>
              <a:t>Okulların stratejik planları ise İlçe MEM SP ekibinin </a:t>
            </a:r>
            <a:r>
              <a:rPr lang="tr-TR" dirty="0"/>
              <a:t>uygun görüşü alındıktan </a:t>
            </a:r>
            <a:r>
              <a:rPr lang="tr-TR" dirty="0" smtClean="0"/>
              <a:t>sonra, Öğretmenler </a:t>
            </a:r>
            <a:r>
              <a:rPr lang="tr-TR" dirty="0"/>
              <a:t>Kurulu ve Okul Aile Birliği’nde de görüşülmesi ve </a:t>
            </a:r>
            <a:r>
              <a:rPr lang="tr-TR" dirty="0" smtClean="0"/>
              <a:t>onaylanması gerekir. Sonra </a:t>
            </a:r>
            <a:r>
              <a:rPr lang="tr-TR" b="1" u="sng" dirty="0" smtClean="0"/>
              <a:t>Okul </a:t>
            </a:r>
            <a:r>
              <a:rPr lang="tr-TR" b="1" u="sng" dirty="0"/>
              <a:t>Müdürünün imzası ve İlçe Millî Eğitim Müdürünün Onayı </a:t>
            </a:r>
            <a:r>
              <a:rPr lang="tr-TR" dirty="0"/>
              <a:t>ile yürürlüğe girecektir. </a:t>
            </a:r>
          </a:p>
          <a:p>
            <a:pPr algn="just"/>
            <a:r>
              <a:rPr lang="tr-TR" dirty="0" smtClean="0"/>
              <a:t>Okulların stratejik planlarının hazırlanmasında rehberlik görevi İlçe MEM Stratejik Plan Ekibine aittir.</a:t>
            </a:r>
          </a:p>
        </p:txBody>
      </p:sp>
      <p:pic>
        <p:nvPicPr>
          <p:cNvPr id="4" name="Picture 2" descr="D:\DÖKÜMANLAR\logolar\MEM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764704"/>
            <a:ext cx="1241619" cy="123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5039544" y="63093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İl Milli Eğitim Müdürlüğü Ar-Ge Birimi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654438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46856" y="704088"/>
            <a:ext cx="8229600" cy="1143000"/>
          </a:xfrm>
        </p:spPr>
        <p:txBody>
          <a:bodyPr>
            <a:normAutofit/>
          </a:bodyPr>
          <a:lstStyle/>
          <a:p>
            <a:r>
              <a:rPr lang="tr-TR" sz="4400" dirty="0"/>
              <a:t>Stratejik </a:t>
            </a:r>
            <a:r>
              <a:rPr lang="tr-TR" sz="4400" dirty="0" smtClean="0"/>
              <a:t>Planlama Onay süreci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Okulların stratejik planlarını onaylayacak</a:t>
            </a:r>
          </a:p>
          <a:p>
            <a:pPr marL="0" indent="0">
              <a:buNone/>
            </a:pPr>
            <a:r>
              <a:rPr lang="tr-TR" dirty="0" smtClean="0"/>
              <a:t> 			Üst Kurul Üyeleri</a:t>
            </a:r>
          </a:p>
        </p:txBody>
      </p:sp>
      <p:pic>
        <p:nvPicPr>
          <p:cNvPr id="4" name="Picture 2" descr="D:\DÖKÜMANLAR\logolar\MEM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764704"/>
            <a:ext cx="1241619" cy="123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3013617"/>
              </p:ext>
            </p:extLst>
          </p:nvPr>
        </p:nvGraphicFramePr>
        <p:xfrm>
          <a:off x="1259632" y="3212976"/>
          <a:ext cx="5688632" cy="239016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088232"/>
                <a:gridCol w="3600400"/>
              </a:tblGrid>
              <a:tr h="377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</a:rPr>
                        <a:t>KURULDAKİ GÖREVİ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</a:rPr>
                        <a:t>KURUMDAKİ GÖREVİ 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38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Başkan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</a:rPr>
                        <a:t>Okul/Kurum Müdürü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38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Üye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</a:rPr>
                        <a:t>Müdür Yardımcısı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38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Üye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Öğretmen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38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Üye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</a:rPr>
                        <a:t>Okul-Aile Birliği Başkanı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89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Üye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</a:rPr>
                        <a:t>Okul-Aile Birliği Yürütme Kurulu üyesi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5039544" y="63093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İl Milli Eğitim Müdürlüğü Ar-Ge Birimi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709143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46856" y="332656"/>
            <a:ext cx="8229600" cy="1143000"/>
          </a:xfrm>
        </p:spPr>
        <p:txBody>
          <a:bodyPr>
            <a:normAutofit/>
          </a:bodyPr>
          <a:lstStyle/>
          <a:p>
            <a:r>
              <a:rPr lang="tr-TR" sz="4400" dirty="0"/>
              <a:t>Stratejik </a:t>
            </a:r>
            <a:r>
              <a:rPr lang="tr-TR" sz="4400" dirty="0" smtClean="0"/>
              <a:t>Planlama Yayın Süreci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20200"/>
            <a:ext cx="8229600" cy="4605144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Kaymakamlık tarafından onaylanan İlçe MEM Stratejik planları </a:t>
            </a:r>
            <a:r>
              <a:rPr lang="tr-TR" dirty="0"/>
              <a:t>5 yıl süresince resmi web sitelerinde  PDF formatında ve görünen bir bölümde yayınlanacaktır.</a:t>
            </a:r>
          </a:p>
          <a:p>
            <a:r>
              <a:rPr lang="tr-TR" dirty="0" smtClean="0"/>
              <a:t>İlçeler Stratejik planlarını renkli kitapçık haline getirecek ve bir örneğini İl MEM Ar-Ge İlçe sorumlularına teslim edeceklerdir.</a:t>
            </a:r>
          </a:p>
          <a:p>
            <a:r>
              <a:rPr lang="tr-TR" dirty="0" smtClean="0"/>
              <a:t>Onaylanan Okul Stratejik </a:t>
            </a:r>
            <a:r>
              <a:rPr lang="tr-TR" dirty="0"/>
              <a:t>planları </a:t>
            </a:r>
            <a:r>
              <a:rPr lang="tr-TR" dirty="0" smtClean="0"/>
              <a:t>5 yıl süresince resmi </a:t>
            </a:r>
            <a:r>
              <a:rPr lang="tr-TR" dirty="0"/>
              <a:t>web </a:t>
            </a:r>
            <a:r>
              <a:rPr lang="tr-TR" dirty="0" smtClean="0"/>
              <a:t>sitelerinde  </a:t>
            </a:r>
            <a:r>
              <a:rPr lang="tr-TR" dirty="0"/>
              <a:t>PDF formatında </a:t>
            </a:r>
            <a:r>
              <a:rPr lang="tr-TR" dirty="0" smtClean="0"/>
              <a:t>ve görünen bir bölümde yayınlanacaktır.</a:t>
            </a:r>
          </a:p>
          <a:p>
            <a:r>
              <a:rPr lang="tr-TR" dirty="0" smtClean="0"/>
              <a:t>Okullar Stratejik </a:t>
            </a:r>
            <a:r>
              <a:rPr lang="tr-TR" dirty="0"/>
              <a:t>planlarını </a:t>
            </a:r>
            <a:r>
              <a:rPr lang="tr-TR" dirty="0" smtClean="0"/>
              <a:t>renkli kitapçık </a:t>
            </a:r>
            <a:r>
              <a:rPr lang="tr-TR" dirty="0"/>
              <a:t>haline getirecek ve bir örneğini </a:t>
            </a:r>
            <a:r>
              <a:rPr lang="tr-TR" dirty="0" smtClean="0"/>
              <a:t>İlçe MEM Stratejik Planlama ekibine teslim </a:t>
            </a:r>
            <a:r>
              <a:rPr lang="tr-TR" dirty="0"/>
              <a:t>edeceklerdir.</a:t>
            </a:r>
          </a:p>
          <a:p>
            <a:pPr marL="0" indent="0">
              <a:buNone/>
            </a:pPr>
            <a:endParaRPr lang="tr-TR" dirty="0"/>
          </a:p>
          <a:p>
            <a:endParaRPr lang="tr-TR" dirty="0" smtClean="0"/>
          </a:p>
        </p:txBody>
      </p:sp>
      <p:pic>
        <p:nvPicPr>
          <p:cNvPr id="4" name="Picture 2" descr="D:\DÖKÜMANLAR\logolar\MEM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764704"/>
            <a:ext cx="1241619" cy="123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5039544" y="63093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İl Milli Eğitim Müdürlüğü Ar-Ge Birimi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70706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446</Words>
  <Application>Microsoft Office PowerPoint</Application>
  <PresentationFormat>Ekran Gösterisi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Akış</vt:lpstr>
      <vt:lpstr>STRATEJİK PLANLAMA BİLGİLENDİRME  TOPLANTISI</vt:lpstr>
      <vt:lpstr>Stratejik Planlama Ekibi</vt:lpstr>
      <vt:lpstr>Stratejik Planlama Ekibi</vt:lpstr>
      <vt:lpstr>Stratejik Planlama Ekibi</vt:lpstr>
      <vt:lpstr>Stratejik Planlama Ekibi</vt:lpstr>
      <vt:lpstr>Stratejik Planlama Ekibi</vt:lpstr>
      <vt:lpstr>Stratejik Planlama Onay süreci</vt:lpstr>
      <vt:lpstr>Stratejik Planlama Onay süreci</vt:lpstr>
      <vt:lpstr>Stratejik Planlama Yayın Süreci</vt:lpstr>
      <vt:lpstr>Stratejik Planlama Takvimi</vt:lpstr>
      <vt:lpstr>İZLEME VE DEĞERLENDİRME</vt:lpstr>
      <vt:lpstr>İZLEME VE DEĞERLENDİRME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STRATEJİK PLANLAMA BİLGİLENDİRME  TOPLANTISI</dc:title>
  <dc:creator>MESBIL</dc:creator>
  <cp:lastModifiedBy>tr</cp:lastModifiedBy>
  <cp:revision>15</cp:revision>
  <dcterms:created xsi:type="dcterms:W3CDTF">2015-10-06T10:34:39Z</dcterms:created>
  <dcterms:modified xsi:type="dcterms:W3CDTF">2015-10-14T06:04:55Z</dcterms:modified>
</cp:coreProperties>
</file>