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4" r:id="rId3"/>
    <p:sldId id="287" r:id="rId4"/>
    <p:sldId id="258" r:id="rId5"/>
    <p:sldId id="259" r:id="rId6"/>
    <p:sldId id="260" r:id="rId7"/>
    <p:sldId id="261" r:id="rId8"/>
    <p:sldId id="263" r:id="rId9"/>
    <p:sldId id="265" r:id="rId10"/>
    <p:sldId id="266" r:id="rId11"/>
    <p:sldId id="267" r:id="rId12"/>
    <p:sldId id="268" r:id="rId13"/>
    <p:sldId id="271" r:id="rId14"/>
    <p:sldId id="272" r:id="rId15"/>
    <p:sldId id="274" r:id="rId16"/>
    <p:sldId id="277" r:id="rId17"/>
    <p:sldId id="278" r:id="rId18"/>
    <p:sldId id="279" r:id="rId19"/>
    <p:sldId id="280" r:id="rId20"/>
    <p:sldId id="28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Title 6"/>
          <p:cNvSpPr>
            <a:spLocks noGrp="1"/>
          </p:cNvSpPr>
          <p:nvPr>
            <p:ph type="title"/>
          </p:nvPr>
        </p:nvSpPr>
        <p:spPr/>
        <p:txBody>
          <a:bodyPr/>
          <a:lstStyle/>
          <a:p>
            <a:r>
              <a:rPr lang="tr-TR" smtClean="0"/>
              <a:t>Asıl başlık stili için tıklatın</a:t>
            </a:r>
            <a:endParaRPr lang="en-US"/>
          </a:p>
        </p:txBody>
      </p:sp>
      <p:pic>
        <p:nvPicPr>
          <p:cNvPr id="8" name="6 Resim" descr="\\EMRAH\Users\MESBIL\Desktop\ORTAK PAYLAŞIM KLASÖRÜ\05.03.2015\MEM-LOGO.png"/>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57158" y="5715016"/>
            <a:ext cx="1000132" cy="100013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9F75050-0E15-4C5B-92B0-66D068882F1F}" type="datetimeFigureOut">
              <a:rPr lang="tr-TR" smtClean="0"/>
              <a:pPr/>
              <a:t>14.10.2015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9F75050-0E15-4C5B-92B0-66D068882F1F}" type="datetimeFigureOut">
              <a:rPr lang="tr-TR" smtClean="0"/>
              <a:pPr/>
              <a:t>14.10.2015</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DEFA8C-F947-479F-BE07-76B6B3F80BF1}" type="slidenum">
              <a:rPr lang="tr-TR" smtClean="0"/>
              <a:pPr/>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00034" y="3284984"/>
            <a:ext cx="8286808" cy="1470025"/>
          </a:xfrm>
        </p:spPr>
        <p:txBody>
          <a:bodyPr>
            <a:noAutofit/>
          </a:bodyPr>
          <a:lstStyle/>
          <a:p>
            <a:r>
              <a:rPr lang="tr-TR" sz="4800" b="1" dirty="0" smtClean="0">
                <a:effectLst>
                  <a:outerShdw blurRad="38100" dist="38100" dir="2700000" algn="tl">
                    <a:srgbClr val="000000">
                      <a:alpha val="43137"/>
                    </a:srgbClr>
                  </a:outerShdw>
                </a:effectLst>
              </a:rPr>
              <a:t>Trabzon  Milli Eğitim Müdürlüğü</a:t>
            </a:r>
            <a:r>
              <a:rPr lang="tr-TR" sz="4800" b="1" dirty="0" smtClean="0"/>
              <a:t/>
            </a:r>
            <a:br>
              <a:rPr lang="tr-TR" sz="4800" b="1" dirty="0" smtClean="0"/>
            </a:br>
            <a:endParaRPr lang="tr-TR" sz="4800" b="1" dirty="0"/>
          </a:p>
        </p:txBody>
      </p:sp>
      <p:sp>
        <p:nvSpPr>
          <p:cNvPr id="3" name="2 Alt Başlık"/>
          <p:cNvSpPr>
            <a:spLocks noGrp="1"/>
          </p:cNvSpPr>
          <p:nvPr>
            <p:ph type="subTitle" idx="1"/>
          </p:nvPr>
        </p:nvSpPr>
        <p:spPr>
          <a:xfrm>
            <a:off x="1357290" y="4071942"/>
            <a:ext cx="6400800" cy="1752600"/>
          </a:xfrm>
        </p:spPr>
        <p:txBody>
          <a:bodyPr>
            <a:normAutofit fontScale="92500" lnSpcReduction="10000"/>
          </a:bodyPr>
          <a:lstStyle/>
          <a:p>
            <a:r>
              <a:rPr lang="tr-TR" sz="4000" dirty="0" smtClean="0"/>
              <a:t>2015-2019 </a:t>
            </a:r>
          </a:p>
          <a:p>
            <a:r>
              <a:rPr lang="tr-TR" sz="4000" dirty="0" smtClean="0">
                <a:solidFill>
                  <a:srgbClr val="FF0000"/>
                </a:solidFill>
                <a:effectLst>
                  <a:outerShdw blurRad="38100" dist="38100" dir="2700000" algn="tl">
                    <a:srgbClr val="000000">
                      <a:alpha val="43137"/>
                    </a:srgbClr>
                  </a:outerShdw>
                </a:effectLst>
              </a:rPr>
              <a:t>Stratejik Plan Hazırlık Süreci İle İlgili Önemli Notlar</a:t>
            </a:r>
          </a:p>
          <a:p>
            <a:pPr algn="l"/>
            <a:endParaRPr lang="tr-TR" dirty="0" smtClean="0"/>
          </a:p>
          <a:p>
            <a:endParaRPr lang="tr-TR" dirty="0"/>
          </a:p>
        </p:txBody>
      </p:sp>
      <p:pic>
        <p:nvPicPr>
          <p:cNvPr id="4" name="3 Resim" descr="\\EMRAH\Users\MESBIL\Desktop\ORTAK PAYLAŞIM KLASÖRÜ\05.03.2015\MEM-LOGO.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43306" y="500042"/>
            <a:ext cx="1857388" cy="1857388"/>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071389"/>
            <a:ext cx="8229600" cy="4525963"/>
          </a:xfrm>
        </p:spPr>
        <p:txBody>
          <a:bodyPr>
            <a:normAutofit fontScale="92500" lnSpcReduction="20000"/>
          </a:bodyPr>
          <a:lstStyle/>
          <a:p>
            <a:pPr algn="just"/>
            <a:r>
              <a:rPr lang="tr-TR" b="1" dirty="0" smtClean="0"/>
              <a:t>Okullardaki planlamalarda yer alan göstergeler ilçe planında yer alan </a:t>
            </a:r>
            <a:r>
              <a:rPr lang="tr-TR" b="1" dirty="0" err="1" smtClean="0"/>
              <a:t>göst</a:t>
            </a:r>
            <a:r>
              <a:rPr lang="tr-TR" b="1" dirty="0" smtClean="0"/>
              <a:t>. Aynı olmayabilir.</a:t>
            </a:r>
          </a:p>
          <a:p>
            <a:pPr algn="just"/>
            <a:endParaRPr lang="tr-TR" b="1" dirty="0" smtClean="0"/>
          </a:p>
          <a:p>
            <a:pPr algn="just"/>
            <a:r>
              <a:rPr lang="tr-TR" b="1" dirty="0" smtClean="0"/>
              <a:t>Bununla birlikte sayısal olarak çok fazla gösterge yer almamalı ve </a:t>
            </a:r>
            <a:r>
              <a:rPr lang="tr-TR" b="1" i="1" dirty="0" smtClean="0">
                <a:solidFill>
                  <a:srgbClr val="FF0000"/>
                </a:solidFill>
              </a:rPr>
              <a:t>göstergelerin çıktı-sonuç </a:t>
            </a:r>
            <a:r>
              <a:rPr lang="tr-TR" b="1" dirty="0" smtClean="0"/>
              <a:t>odaklı olmasına dikkat edilmesi gerekmektedir. </a:t>
            </a:r>
          </a:p>
          <a:p>
            <a:endParaRPr lang="tr-TR" b="1" dirty="0" smtClean="0"/>
          </a:p>
          <a:p>
            <a:pPr algn="just"/>
            <a:r>
              <a:rPr lang="tr-TR" b="1" dirty="0" smtClean="0"/>
              <a:t>Gösterge tablolarında önceki </a:t>
            </a:r>
            <a:r>
              <a:rPr lang="tr-TR" b="1" dirty="0" smtClean="0">
                <a:solidFill>
                  <a:srgbClr val="FF0000"/>
                </a:solidFill>
              </a:rPr>
              <a:t>2 ya da 3 yıllık </a:t>
            </a:r>
            <a:r>
              <a:rPr lang="tr-TR" b="1" dirty="0" smtClean="0"/>
              <a:t>gerçekleşme durumları ile plan dönemi sonu hedefi yazılmalıdır. </a:t>
            </a:r>
            <a:r>
              <a:rPr lang="tr-TR" b="1" i="1" dirty="0" smtClean="0"/>
              <a:t>Ara yıllara ilişkin hedefler planda yer almamalıdır</a:t>
            </a:r>
            <a:r>
              <a:rPr lang="tr-TR" b="1" dirty="0" smtClean="0"/>
              <a:t>. SP Kılavuzunda da belirtildiği üzere Stratejik Hedefler YILLIK olamazlar. Dolayısıyla gösterge tablonuzda geçmiş iki veya üç yıl bilgisinden sonra</a:t>
            </a:r>
            <a:r>
              <a:rPr lang="tr-TR" b="1" dirty="0" smtClean="0">
                <a:solidFill>
                  <a:srgbClr val="FF0000"/>
                </a:solidFill>
              </a:rPr>
              <a:t> Plan dönemi sonu olan 2019 hedefi </a:t>
            </a:r>
            <a:r>
              <a:rPr lang="tr-TR" b="1" dirty="0" smtClean="0"/>
              <a:t>verilmeli ara yılların hedefleri verilmemelidir. </a:t>
            </a:r>
          </a:p>
          <a:p>
            <a:endParaRPr lang="tr-TR" dirty="0"/>
          </a:p>
        </p:txBody>
      </p:sp>
      <p:sp>
        <p:nvSpPr>
          <p:cNvPr id="2" name="1 Başlık"/>
          <p:cNvSpPr>
            <a:spLocks noGrp="1"/>
          </p:cNvSpPr>
          <p:nvPr>
            <p:ph type="title"/>
          </p:nvPr>
        </p:nvSpPr>
        <p:spPr>
          <a:xfrm>
            <a:off x="457200" y="116632"/>
            <a:ext cx="8229600" cy="1252728"/>
          </a:xfrm>
        </p:spPr>
        <p:txBody>
          <a:bodyPr>
            <a:normAutofit fontScale="90000"/>
          </a:bodyPr>
          <a:lstStyle/>
          <a:p>
            <a:r>
              <a:rPr lang="tr-TR" dirty="0" smtClean="0"/>
              <a:t/>
            </a:r>
            <a:br>
              <a:rPr lang="tr-TR" dirty="0" smtClean="0"/>
            </a:br>
            <a:r>
              <a:rPr lang="tr-TR" sz="4000" dirty="0" smtClean="0">
                <a:solidFill>
                  <a:srgbClr val="FF0000"/>
                </a:solidFill>
              </a:rPr>
              <a:t>GÖSTERGELER VE GÖSTERGE TABLOSU (YILLIK HEDEFLER VB)</a:t>
            </a:r>
            <a:endParaRPr lang="tr-TR" sz="4000"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b="1" dirty="0" smtClean="0"/>
              <a:t>Bakanlık </a:t>
            </a:r>
            <a:r>
              <a:rPr lang="tr-TR" b="1" dirty="0" err="1" smtClean="0"/>
              <a:t>SP’de</a:t>
            </a:r>
            <a:r>
              <a:rPr lang="tr-TR" b="1" dirty="0" smtClean="0"/>
              <a:t> 147 strateji  yer almaktadır ve tedbirler kaleme alınırken TOWS matrisi gibi yöntemler kullanılmalı ve içsel-dışsal faktörlere dikkat edilmelidir </a:t>
            </a:r>
          </a:p>
          <a:p>
            <a:pPr>
              <a:buNone/>
            </a:pPr>
            <a:endParaRPr lang="tr-TR" dirty="0" smtClean="0"/>
          </a:p>
          <a:p>
            <a:pPr>
              <a:buNone/>
            </a:pPr>
            <a:r>
              <a:rPr lang="tr-TR" dirty="0" smtClean="0"/>
              <a:t>   </a:t>
            </a:r>
            <a:r>
              <a:rPr lang="tr-TR" i="1" dirty="0" smtClean="0"/>
              <a:t>NOT: Tedbir kelimesi kullanılmamakta, strateji kel. Kullanılmaktadır.</a:t>
            </a:r>
            <a:endParaRPr lang="tr-TR" i="1" dirty="0"/>
          </a:p>
        </p:txBody>
      </p:sp>
      <p:sp>
        <p:nvSpPr>
          <p:cNvPr id="2" name="1 Başlık"/>
          <p:cNvSpPr>
            <a:spLocks noGrp="1"/>
          </p:cNvSpPr>
          <p:nvPr>
            <p:ph type="title"/>
          </p:nvPr>
        </p:nvSpPr>
        <p:spPr>
          <a:xfrm>
            <a:off x="428596" y="571480"/>
            <a:ext cx="8229600" cy="1143000"/>
          </a:xfrm>
        </p:spPr>
        <p:txBody>
          <a:bodyPr/>
          <a:lstStyle/>
          <a:p>
            <a:r>
              <a:rPr lang="tr-TR" b="1" dirty="0" smtClean="0">
                <a:solidFill>
                  <a:srgbClr val="FF0000"/>
                </a:solidFill>
              </a:rPr>
              <a:t>STRATEJİLER</a:t>
            </a:r>
            <a:endParaRPr lang="tr-TR" b="1"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2647453"/>
            <a:ext cx="8229600" cy="4525963"/>
          </a:xfrm>
        </p:spPr>
        <p:txBody>
          <a:bodyPr>
            <a:normAutofit/>
          </a:bodyPr>
          <a:lstStyle/>
          <a:p>
            <a:pPr algn="just"/>
            <a:r>
              <a:rPr lang="tr-TR" dirty="0" smtClean="0"/>
              <a:t>Ancak Z kitap, Bütünleştirici eğitim gibi </a:t>
            </a:r>
            <a:r>
              <a:rPr lang="tr-TR" b="1" dirty="0" smtClean="0"/>
              <a:t>eğitim ile ilgili kavramların tanımlanmasında da Bakanlık yayınlarından veya tanımlarından yararlanılması zorunluluktur </a:t>
            </a:r>
          </a:p>
          <a:p>
            <a:pPr algn="just"/>
            <a:endParaRPr lang="tr-TR" dirty="0" smtClean="0"/>
          </a:p>
          <a:p>
            <a:pPr algn="just">
              <a:buNone/>
            </a:pPr>
            <a:r>
              <a:rPr lang="tr-TR" dirty="0" smtClean="0"/>
              <a:t>STRATEJİK PLAN KİTABI SAYFA SAYISI:</a:t>
            </a:r>
          </a:p>
          <a:p>
            <a:pPr algn="just"/>
            <a:r>
              <a:rPr lang="tr-TR" dirty="0" smtClean="0"/>
              <a:t>Okul </a:t>
            </a:r>
            <a:r>
              <a:rPr lang="tr-TR" dirty="0" err="1" smtClean="0"/>
              <a:t>SP’lerinin</a:t>
            </a:r>
            <a:r>
              <a:rPr lang="tr-TR" dirty="0" smtClean="0"/>
              <a:t> de ortalama </a:t>
            </a:r>
            <a:r>
              <a:rPr lang="tr-TR" b="1" dirty="0" smtClean="0"/>
              <a:t>en fazla 100 sayfa olması beklenmektedir. </a:t>
            </a:r>
          </a:p>
          <a:p>
            <a:endParaRPr lang="tr-TR" dirty="0" smtClean="0"/>
          </a:p>
          <a:p>
            <a:endParaRPr lang="tr-TR" dirty="0"/>
          </a:p>
        </p:txBody>
      </p:sp>
      <p:sp>
        <p:nvSpPr>
          <p:cNvPr id="2" name="1 Başlık"/>
          <p:cNvSpPr>
            <a:spLocks noGrp="1"/>
          </p:cNvSpPr>
          <p:nvPr>
            <p:ph type="title"/>
          </p:nvPr>
        </p:nvSpPr>
        <p:spPr>
          <a:xfrm>
            <a:off x="500034" y="785794"/>
            <a:ext cx="8229600" cy="1143000"/>
          </a:xfrm>
        </p:spPr>
        <p:txBody>
          <a:bodyPr>
            <a:normAutofit fontScale="90000"/>
          </a:bodyPr>
          <a:lstStyle/>
          <a:p>
            <a:r>
              <a:rPr lang="tr-TR" b="1" dirty="0" smtClean="0">
                <a:solidFill>
                  <a:srgbClr val="FF0000"/>
                </a:solidFill>
              </a:rPr>
              <a:t>STRATEJİK PLAN YAPISINA İLİŞKİN HUSUSLAR </a:t>
            </a:r>
            <a:endParaRPr lang="tr-TR"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719461"/>
            <a:ext cx="8229600" cy="4525963"/>
          </a:xfrm>
        </p:spPr>
        <p:txBody>
          <a:bodyPr>
            <a:normAutofit/>
          </a:bodyPr>
          <a:lstStyle/>
          <a:p>
            <a:endParaRPr lang="tr-TR" dirty="0" smtClean="0"/>
          </a:p>
          <a:p>
            <a:pPr algn="just">
              <a:buNone/>
            </a:pPr>
            <a:r>
              <a:rPr lang="tr-TR" dirty="0" smtClean="0"/>
              <a:t>		Planlarda ekip üyelerinin belirtilmesi istenmekle birlikte, Üst Kurul Üyelerinin ismen belirtilmesi gerekmemekte ancak oluşumundan bahsedilmesinde yarar görülmektedir. </a:t>
            </a:r>
          </a:p>
          <a:p>
            <a:pPr algn="just">
              <a:buNone/>
            </a:pPr>
            <a:r>
              <a:rPr lang="tr-TR" dirty="0" smtClean="0"/>
              <a:t>		</a:t>
            </a:r>
            <a:endParaRPr lang="tr-TR" dirty="0"/>
          </a:p>
        </p:txBody>
      </p:sp>
      <p:sp>
        <p:nvSpPr>
          <p:cNvPr id="2" name="1 Başlık"/>
          <p:cNvSpPr>
            <a:spLocks noGrp="1"/>
          </p:cNvSpPr>
          <p:nvPr>
            <p:ph type="title"/>
          </p:nvPr>
        </p:nvSpPr>
        <p:spPr>
          <a:xfrm>
            <a:off x="428596" y="857232"/>
            <a:ext cx="8229600" cy="1143000"/>
          </a:xfrm>
        </p:spPr>
        <p:txBody>
          <a:bodyPr>
            <a:noAutofit/>
          </a:bodyPr>
          <a:lstStyle/>
          <a:p>
            <a:r>
              <a:rPr lang="tr-TR" sz="3600" b="1" dirty="0" smtClean="0">
                <a:solidFill>
                  <a:srgbClr val="FF0000"/>
                </a:solidFill>
              </a:rPr>
              <a:t>ÜST KURUL VE EKİP İLE SORUMLULUK TABLOSU</a:t>
            </a:r>
            <a:endParaRPr lang="tr-TR" sz="3600" b="1"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332037"/>
            <a:ext cx="8229600" cy="4525963"/>
          </a:xfrm>
        </p:spPr>
        <p:txBody>
          <a:bodyPr>
            <a:normAutofit/>
          </a:bodyPr>
          <a:lstStyle/>
          <a:p>
            <a:pPr>
              <a:buNone/>
            </a:pPr>
            <a:endParaRPr lang="tr-TR" dirty="0" smtClean="0"/>
          </a:p>
          <a:p>
            <a:pPr algn="just">
              <a:buNone/>
            </a:pPr>
            <a:r>
              <a:rPr lang="tr-TR" dirty="0" smtClean="0"/>
              <a:t>		 Birleştirilmiş sınıflı okulların ayrı stratejik plan hazırlamaları yapı itibarıyla mümkün görülmediğinden bu okullara ilişkin hedeflenen gelişmelerin ilgili ilçe MEM stratejik planında yer alması sağlanmalıdır. </a:t>
            </a:r>
          </a:p>
          <a:p>
            <a:endParaRPr lang="tr-TR" dirty="0"/>
          </a:p>
        </p:txBody>
      </p:sp>
      <p:sp>
        <p:nvSpPr>
          <p:cNvPr id="2" name="1 Başlık"/>
          <p:cNvSpPr>
            <a:spLocks noGrp="1"/>
          </p:cNvSpPr>
          <p:nvPr>
            <p:ph type="title"/>
          </p:nvPr>
        </p:nvSpPr>
        <p:spPr>
          <a:xfrm>
            <a:off x="500034" y="428604"/>
            <a:ext cx="8229600" cy="1143000"/>
          </a:xfrm>
        </p:spPr>
        <p:txBody>
          <a:bodyPr>
            <a:normAutofit/>
          </a:bodyPr>
          <a:lstStyle/>
          <a:p>
            <a:r>
              <a:rPr lang="tr-TR" dirty="0" smtClean="0">
                <a:solidFill>
                  <a:srgbClr val="FF0000"/>
                </a:solidFill>
              </a:rPr>
              <a:t>BİRLEŞTİRİLMİŞ SINIFLI OKULLAR</a:t>
            </a:r>
            <a:endParaRPr lang="tr-TR"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999381"/>
            <a:ext cx="8229600" cy="4525963"/>
          </a:xfrm>
        </p:spPr>
        <p:txBody>
          <a:bodyPr>
            <a:normAutofit/>
          </a:bodyPr>
          <a:lstStyle/>
          <a:p>
            <a:endParaRPr lang="tr-TR" dirty="0" smtClean="0"/>
          </a:p>
          <a:p>
            <a:pPr algn="just">
              <a:buNone/>
            </a:pPr>
            <a:r>
              <a:rPr lang="tr-TR" dirty="0" smtClean="0"/>
              <a:t>    		Aynı binada eğitim-öğretim faaliyetine devam eden ve yakın bir tarihte ayrılması beklenmeyen ve tek bir yönetici tarafından yönetilen okullarımızın tek plan yapması beklenmektedir. Çünkü stratejik planlar bir anlamda yönetim planıdır ve yönetimin tek olduğu yerde ayrı ayrı plan yapılması sağlıklı sonuçlar vermeyecektir. </a:t>
            </a:r>
          </a:p>
          <a:p>
            <a:pPr algn="just">
              <a:buNone/>
            </a:pPr>
            <a:r>
              <a:rPr lang="tr-TR" dirty="0" smtClean="0"/>
              <a:t>     	Bu okul ve kurumların ayrılması durumunda YAPISAL DEĞİŞİKLİK nedeni ile planların YENİLENMESİNDE bir mahsur bulunmamaktadır. </a:t>
            </a:r>
          </a:p>
          <a:p>
            <a:endParaRPr lang="tr-TR" dirty="0"/>
          </a:p>
        </p:txBody>
      </p:sp>
      <p:sp>
        <p:nvSpPr>
          <p:cNvPr id="4" name="4 Altbilgi Yer Tutucusu"/>
          <p:cNvSpPr>
            <a:spLocks noGrp="1"/>
          </p:cNvSpPr>
          <p:nvPr>
            <p:ph type="ftr" sz="quarter" idx="4294967295"/>
          </p:nvPr>
        </p:nvSpPr>
        <p:spPr>
          <a:xfrm>
            <a:off x="193638" y="6250164"/>
            <a:ext cx="3786691" cy="365125"/>
          </a:xfrm>
        </p:spPr>
        <p:txBody>
          <a:bodyPr/>
          <a:lstStyle/>
          <a:p>
            <a:r>
              <a:rPr lang="tr-TR" dirty="0" smtClean="0"/>
              <a:t>Trabzon İl Milli Eğitim Müdürlüğü</a:t>
            </a:r>
            <a:endParaRPr lang="tr-TR" dirty="0"/>
          </a:p>
        </p:txBody>
      </p:sp>
      <p:sp>
        <p:nvSpPr>
          <p:cNvPr id="5" name="5 Slayt Numarası Yer Tutucusu"/>
          <p:cNvSpPr>
            <a:spLocks noGrp="1"/>
          </p:cNvSpPr>
          <p:nvPr>
            <p:ph type="sldNum" sz="quarter" idx="4294967295"/>
          </p:nvPr>
        </p:nvSpPr>
        <p:spPr>
          <a:xfrm>
            <a:off x="3991088" y="6250163"/>
            <a:ext cx="1161826" cy="365125"/>
          </a:xfrm>
        </p:spPr>
        <p:txBody>
          <a:bodyPr/>
          <a:lstStyle/>
          <a:p>
            <a:r>
              <a:rPr lang="tr-TR" dirty="0" smtClean="0"/>
              <a:t>Ar-</a:t>
            </a:r>
            <a:r>
              <a:rPr lang="tr-TR" dirty="0" err="1" smtClean="0"/>
              <a:t>Ge</a:t>
            </a:r>
            <a:r>
              <a:rPr lang="tr-TR" dirty="0" smtClean="0"/>
              <a:t> Birimi</a:t>
            </a:r>
            <a:endParaRPr lang="tr-TR" dirty="0"/>
          </a:p>
        </p:txBody>
      </p:sp>
      <p:sp>
        <p:nvSpPr>
          <p:cNvPr id="2" name="1 Başlık"/>
          <p:cNvSpPr>
            <a:spLocks noGrp="1"/>
          </p:cNvSpPr>
          <p:nvPr>
            <p:ph type="title"/>
          </p:nvPr>
        </p:nvSpPr>
        <p:spPr>
          <a:xfrm>
            <a:off x="428596" y="428604"/>
            <a:ext cx="8229600" cy="1143000"/>
          </a:xfrm>
        </p:spPr>
        <p:txBody>
          <a:bodyPr>
            <a:normAutofit fontScale="90000"/>
          </a:bodyPr>
          <a:lstStyle/>
          <a:p>
            <a:r>
              <a:rPr lang="tr-TR" dirty="0" smtClean="0">
                <a:solidFill>
                  <a:srgbClr val="FF0000"/>
                </a:solidFill>
              </a:rPr>
              <a:t>AYNI BİNADA EĞİTİM-ÖĞRETİM FAALİYETİ YÜRÜTEN OKULLAR</a:t>
            </a:r>
            <a:endParaRPr lang="tr-TR"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359421"/>
            <a:ext cx="8229600" cy="4525963"/>
          </a:xfrm>
        </p:spPr>
        <p:txBody>
          <a:bodyPr>
            <a:normAutofit/>
          </a:bodyPr>
          <a:lstStyle/>
          <a:p>
            <a:endParaRPr lang="tr-TR" dirty="0" smtClean="0"/>
          </a:p>
          <a:p>
            <a:pPr algn="just">
              <a:buNone/>
            </a:pPr>
            <a:r>
              <a:rPr lang="tr-TR" dirty="0" smtClean="0"/>
              <a:t>     ÖĞRETMENEVLERİ gibi rekabet koşullarının kısmen geçerli olduğu kurumlarımızda memnuniyet ve müşteri algısı üzerine planlama yapılmasında mahsur görülmemekle birlikte yapılacak planların piyasada hüküm süren bir işletmenin planı değil öğretmenlere yönelik hizmet götürmek üzere kurulan bir kurumun planı olduğu unutulmamalıdır. </a:t>
            </a:r>
          </a:p>
          <a:p>
            <a:endParaRPr lang="tr-TR" dirty="0"/>
          </a:p>
        </p:txBody>
      </p:sp>
      <p:sp>
        <p:nvSpPr>
          <p:cNvPr id="2" name="1 Başlık"/>
          <p:cNvSpPr>
            <a:spLocks noGrp="1"/>
          </p:cNvSpPr>
          <p:nvPr>
            <p:ph type="title"/>
          </p:nvPr>
        </p:nvSpPr>
        <p:spPr/>
        <p:txBody>
          <a:bodyPr/>
          <a:lstStyle/>
          <a:p>
            <a:endParaRPr lang="tr-T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970091"/>
            <a:ext cx="8229600" cy="5483245"/>
          </a:xfrm>
        </p:spPr>
        <p:txBody>
          <a:bodyPr>
            <a:normAutofit lnSpcReduction="10000"/>
          </a:bodyPr>
          <a:lstStyle/>
          <a:p>
            <a:endParaRPr lang="tr-TR" dirty="0" smtClean="0"/>
          </a:p>
          <a:p>
            <a:pPr algn="just">
              <a:buNone/>
            </a:pPr>
            <a:r>
              <a:rPr lang="tr-TR" dirty="0" smtClean="0"/>
              <a:t>     Okul ve kurumlarımızın taslak planları Stratejik Plan Sürecine İlişkin Açıklamalar doğrultusunda okul ve kurumlar tarafından düzenlendikten sonra İlçe millî eğitim müdürlüklerine gönderilecek ve ilçeler tarafından yapılacak incelemeler neticesinde okullara geri bildirimde bulunulacaktır. </a:t>
            </a:r>
          </a:p>
          <a:p>
            <a:pPr algn="just">
              <a:buNone/>
            </a:pPr>
            <a:endParaRPr lang="tr-TR" dirty="0" smtClean="0"/>
          </a:p>
          <a:p>
            <a:pPr algn="just">
              <a:buNone/>
            </a:pPr>
            <a:r>
              <a:rPr lang="tr-TR" dirty="0" smtClean="0"/>
              <a:t>     İncelemelerin ardından son hali verilecek planların Öğretmenler Kurulu ve Okul Aile Birliği’nde de görüşülmesi ve onaylanması gerekmektedir. </a:t>
            </a:r>
          </a:p>
          <a:p>
            <a:pPr algn="just">
              <a:buNone/>
            </a:pPr>
            <a:endParaRPr lang="tr-TR" dirty="0" smtClean="0"/>
          </a:p>
          <a:p>
            <a:pPr algn="just">
              <a:buNone/>
            </a:pPr>
            <a:r>
              <a:rPr lang="tr-TR" dirty="0" smtClean="0"/>
              <a:t>Öğretmenler Kurulu ve Okul Aile Birliği tarafından uygun görülmüş planlar Okul Müdürünün imzası ve İlçe Millî Eğitim Müdürünün Onayı ile yürürlüğe girecektir </a:t>
            </a:r>
          </a:p>
          <a:p>
            <a:pPr algn="just"/>
            <a:endParaRPr lang="tr-TR" dirty="0"/>
          </a:p>
        </p:txBody>
      </p:sp>
      <p:sp>
        <p:nvSpPr>
          <p:cNvPr id="2" name="1 Başlık"/>
          <p:cNvSpPr>
            <a:spLocks noGrp="1"/>
          </p:cNvSpPr>
          <p:nvPr>
            <p:ph type="title"/>
          </p:nvPr>
        </p:nvSpPr>
        <p:spPr/>
        <p:txBody>
          <a:bodyPr/>
          <a:lstStyle/>
          <a:p>
            <a:endParaRPr lang="tr-T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3151509"/>
            <a:ext cx="8229600" cy="4525963"/>
          </a:xfrm>
        </p:spPr>
        <p:txBody>
          <a:bodyPr/>
          <a:lstStyle/>
          <a:p>
            <a:r>
              <a:rPr lang="tr-TR" dirty="0" smtClean="0"/>
              <a:t>Okul/ Kurum Düzeyinde: Okul Müdürünün Başkanlığında, bir Okul Müdür Yardımcısı, bir öğretmen ve Okul/Aile Birliği Başkanı ile bir yönetim kurulu üyesi olmak üzere 5 kişiden oluşan üst kurul kurulur</a:t>
            </a:r>
            <a:endParaRPr lang="tr-TR" dirty="0"/>
          </a:p>
        </p:txBody>
      </p:sp>
      <p:sp>
        <p:nvSpPr>
          <p:cNvPr id="2" name="1 Başlık"/>
          <p:cNvSpPr>
            <a:spLocks noGrp="1"/>
          </p:cNvSpPr>
          <p:nvPr>
            <p:ph type="title"/>
          </p:nvPr>
        </p:nvSpPr>
        <p:spPr>
          <a:xfrm>
            <a:off x="428596" y="571480"/>
            <a:ext cx="8229600" cy="1143000"/>
          </a:xfrm>
        </p:spPr>
        <p:txBody>
          <a:bodyPr/>
          <a:lstStyle/>
          <a:p>
            <a:r>
              <a:rPr lang="tr-TR" dirty="0" smtClean="0">
                <a:solidFill>
                  <a:srgbClr val="FF0000"/>
                </a:solidFill>
              </a:rPr>
              <a:t>Stratejik Plan Üst Kurulları;</a:t>
            </a:r>
            <a:endParaRPr lang="tr-TR"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3079501"/>
            <a:ext cx="8229600" cy="4525963"/>
          </a:xfrm>
        </p:spPr>
        <p:txBody>
          <a:bodyPr/>
          <a:lstStyle/>
          <a:p>
            <a:pPr algn="just"/>
            <a:r>
              <a:rPr lang="tr-TR" dirty="0" smtClean="0"/>
              <a:t>Okul Düzeyinde: Okul müdürü tarafından görevlendirilen ve üst kurul üyesi olmayan müdür yardımcısı başkanlığında, belirlenen öğretmenler ve gönüllü velilerden oluşur. </a:t>
            </a:r>
            <a:endParaRPr lang="tr-TR" dirty="0"/>
          </a:p>
        </p:txBody>
      </p:sp>
      <p:sp>
        <p:nvSpPr>
          <p:cNvPr id="2" name="1 Başlık"/>
          <p:cNvSpPr>
            <a:spLocks noGrp="1"/>
          </p:cNvSpPr>
          <p:nvPr>
            <p:ph type="title"/>
          </p:nvPr>
        </p:nvSpPr>
        <p:spPr>
          <a:xfrm>
            <a:off x="500034" y="500042"/>
            <a:ext cx="8229600" cy="1143000"/>
          </a:xfrm>
        </p:spPr>
        <p:txBody>
          <a:bodyPr/>
          <a:lstStyle/>
          <a:p>
            <a:r>
              <a:rPr lang="tr-TR" dirty="0" smtClean="0">
                <a:solidFill>
                  <a:srgbClr val="FF0000"/>
                </a:solidFill>
              </a:rPr>
              <a:t>Stratejik Plan Ekipleri</a:t>
            </a:r>
            <a:endParaRPr lang="tr-TR" dirty="0">
              <a:solidFill>
                <a:srgbClr val="FF0000"/>
              </a:solidFill>
            </a:endParaRPr>
          </a:p>
        </p:txBody>
      </p:sp>
      <p:sp>
        <p:nvSpPr>
          <p:cNvPr id="4"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5"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2332037"/>
            <a:ext cx="8229600" cy="4525963"/>
          </a:xfrm>
        </p:spPr>
        <p:txBody>
          <a:bodyPr>
            <a:normAutofit/>
          </a:bodyPr>
          <a:lstStyle/>
          <a:p>
            <a:pPr lvl="0"/>
            <a:r>
              <a:rPr lang="tr-TR" dirty="0" smtClean="0"/>
              <a:t>TARİHİ GELİŞİM</a:t>
            </a:r>
          </a:p>
          <a:p>
            <a:pPr lvl="0"/>
            <a:r>
              <a:rPr lang="tr-TR" dirty="0" smtClean="0">
                <a:hlinkClick r:id="" action="ppaction://hlinkfile"/>
              </a:rPr>
              <a:t> YASAL YÜKÜMLÜLÜKLER VE MEVZUAT ANALİZİ</a:t>
            </a:r>
            <a:r>
              <a:rPr lang="tr-TR" dirty="0" smtClean="0"/>
              <a:t>(uzun olacaksa eke atılabilir)</a:t>
            </a:r>
            <a:endParaRPr lang="tr-TR" b="1" dirty="0" smtClean="0"/>
          </a:p>
          <a:p>
            <a:r>
              <a:rPr lang="tr-TR" dirty="0" smtClean="0"/>
              <a:t>FAALİYET ALANLARI, ÜRÜN VE HİZMETLER</a:t>
            </a:r>
          </a:p>
          <a:p>
            <a:r>
              <a:rPr lang="tr-TR" i="1" dirty="0" smtClean="0"/>
              <a:t>PAYDAŞ ANALİZİ</a:t>
            </a:r>
          </a:p>
          <a:p>
            <a:r>
              <a:rPr lang="tr-TR" dirty="0" smtClean="0"/>
              <a:t>KURUM İÇİ VE DIŞI ANALİZ</a:t>
            </a:r>
          </a:p>
          <a:p>
            <a:endParaRPr lang="tr-TR" dirty="0"/>
          </a:p>
        </p:txBody>
      </p:sp>
      <p:sp>
        <p:nvSpPr>
          <p:cNvPr id="8" name="4 Altbilgi Yer Tutucusu"/>
          <p:cNvSpPr>
            <a:spLocks noGrp="1"/>
          </p:cNvSpPr>
          <p:nvPr>
            <p:ph type="ftr" sz="quarter" idx="4294967295"/>
          </p:nvPr>
        </p:nvSpPr>
        <p:spPr>
          <a:xfrm>
            <a:off x="2786050" y="6215082"/>
            <a:ext cx="2895600" cy="365125"/>
          </a:xfrm>
        </p:spPr>
        <p:txBody>
          <a:bodyPr/>
          <a:lstStyle/>
          <a:p>
            <a:r>
              <a:rPr lang="tr-TR" sz="1400" b="1" dirty="0" smtClean="0">
                <a:solidFill>
                  <a:schemeClr val="tx1"/>
                </a:solidFill>
              </a:rPr>
              <a:t>Trabzon İl Milli Eğitim Müdürlüğü</a:t>
            </a:r>
            <a:endParaRPr lang="tr-TR" sz="1400" b="1" dirty="0">
              <a:solidFill>
                <a:schemeClr val="tx1"/>
              </a:solidFill>
            </a:endParaRPr>
          </a:p>
        </p:txBody>
      </p:sp>
      <p:sp>
        <p:nvSpPr>
          <p:cNvPr id="9" name="5 Slayt Numarası Yer Tutucusu"/>
          <p:cNvSpPr>
            <a:spLocks noGrp="1"/>
          </p:cNvSpPr>
          <p:nvPr>
            <p:ph type="sldNum" sz="quarter" idx="4294967295"/>
          </p:nvPr>
        </p:nvSpPr>
        <p:spPr>
          <a:xfrm>
            <a:off x="6357950" y="6215082"/>
            <a:ext cx="2133600" cy="365125"/>
          </a:xfrm>
        </p:spPr>
        <p:txBody>
          <a:bodyPr/>
          <a:lstStyle/>
          <a:p>
            <a:r>
              <a:rPr lang="tr-TR" sz="1400" b="1" dirty="0" smtClean="0">
                <a:solidFill>
                  <a:schemeClr val="tx1"/>
                </a:solidFill>
              </a:rPr>
              <a:t>Ar-</a:t>
            </a:r>
            <a:r>
              <a:rPr lang="tr-TR" sz="1400" b="1" dirty="0" err="1" smtClean="0">
                <a:solidFill>
                  <a:schemeClr val="tx1"/>
                </a:solidFill>
              </a:rPr>
              <a:t>Ge</a:t>
            </a:r>
            <a:r>
              <a:rPr lang="tr-TR" sz="1400" b="1" dirty="0" smtClean="0">
                <a:solidFill>
                  <a:schemeClr val="tx1"/>
                </a:solidFill>
              </a:rPr>
              <a:t> Birimi</a:t>
            </a:r>
            <a:endParaRPr lang="tr-TR" sz="1400" b="1" dirty="0">
              <a:solidFill>
                <a:schemeClr val="tx1"/>
              </a:solidFill>
            </a:endParaRPr>
          </a:p>
        </p:txBody>
      </p:sp>
      <p:sp>
        <p:nvSpPr>
          <p:cNvPr id="2" name="1 Başlık"/>
          <p:cNvSpPr>
            <a:spLocks noGrp="1"/>
          </p:cNvSpPr>
          <p:nvPr>
            <p:ph type="title"/>
          </p:nvPr>
        </p:nvSpPr>
        <p:spPr>
          <a:xfrm>
            <a:off x="457200" y="116632"/>
            <a:ext cx="8229600" cy="1582726"/>
          </a:xfrm>
        </p:spPr>
        <p:txBody>
          <a:bodyPr>
            <a:normAutofit fontScale="90000"/>
          </a:bodyPr>
          <a:lstStyle/>
          <a:p>
            <a:r>
              <a:rPr lang="tr-TR" dirty="0" smtClean="0"/>
              <a:t/>
            </a:r>
            <a:br>
              <a:rPr lang="tr-TR" dirty="0" smtClean="0"/>
            </a:br>
            <a:r>
              <a:rPr lang="tr-TR" b="1" dirty="0" smtClean="0"/>
              <a:t>KURUM İÇİ VE KURUM DIŞI ANALİZ </a:t>
            </a:r>
            <a:r>
              <a:rPr lang="tr-TR" dirty="0" smtClean="0"/>
              <a:t/>
            </a:r>
            <a:br>
              <a:rPr lang="tr-TR" dirty="0" smtClean="0"/>
            </a:br>
            <a:r>
              <a:rPr lang="tr-TR" sz="4000" dirty="0" smtClean="0">
                <a:solidFill>
                  <a:srgbClr val="FF0000"/>
                </a:solidFill>
              </a:rPr>
              <a:t>DURUM ANALİZİ</a:t>
            </a:r>
            <a:endParaRPr lang="tr-TR" sz="4000" b="1" dirty="0" smtClean="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57224" y="2215405"/>
            <a:ext cx="7829576" cy="4525963"/>
          </a:xfrm>
        </p:spPr>
        <p:txBody>
          <a:bodyPr>
            <a:normAutofit/>
          </a:bodyPr>
          <a:lstStyle/>
          <a:p>
            <a:pPr algn="ctr">
              <a:buNone/>
            </a:pPr>
            <a:r>
              <a:rPr lang="tr-TR" sz="6600" b="1" dirty="0" smtClean="0"/>
              <a:t>SABIRLA DİNLEDİĞİNİZ İÇİN</a:t>
            </a:r>
          </a:p>
          <a:p>
            <a:pPr algn="ctr">
              <a:buNone/>
            </a:pPr>
            <a:r>
              <a:rPr lang="tr-TR" sz="6600" b="1" dirty="0" smtClean="0"/>
              <a:t> TEŞEKKÜR EDERİZ…</a:t>
            </a:r>
            <a:endParaRPr lang="tr-TR" sz="6600" b="1" dirty="0"/>
          </a:p>
        </p:txBody>
      </p:sp>
      <p:sp>
        <p:nvSpPr>
          <p:cNvPr id="2" name="1 Başlık"/>
          <p:cNvSpPr>
            <a:spLocks noGrp="1"/>
          </p:cNvSpPr>
          <p:nvPr>
            <p:ph type="title"/>
          </p:nvPr>
        </p:nvSpPr>
        <p:spPr/>
        <p:txBody>
          <a:bodyPr/>
          <a:lstStyle/>
          <a:p>
            <a:endParaRPr lang="tr-TR"/>
          </a:p>
        </p:txBody>
      </p:sp>
      <p:sp>
        <p:nvSpPr>
          <p:cNvPr id="4"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5"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85926"/>
            <a:ext cx="8229600" cy="4525963"/>
          </a:xfrm>
        </p:spPr>
        <p:txBody>
          <a:bodyPr>
            <a:normAutofit/>
          </a:bodyPr>
          <a:lstStyle/>
          <a:p>
            <a:pPr algn="just"/>
            <a:endParaRPr lang="tr-TR" dirty="0" smtClean="0"/>
          </a:p>
          <a:p>
            <a:pPr algn="just"/>
            <a:r>
              <a:rPr lang="tr-TR" dirty="0" smtClean="0"/>
              <a:t>Bazı planlarda alanımıza ilişkin tüm mevzuatın listelendiği görülmektedir. Listelere Stratejik Plan içerisinde değil ayrı olarak yayınlanacak olan Durum Analizi Kitabınızda veya stratejik plan kitabının ekinde yer verilebilir. </a:t>
            </a:r>
          </a:p>
          <a:p>
            <a:pPr algn="just"/>
            <a:r>
              <a:rPr lang="tr-TR" dirty="0" smtClean="0"/>
              <a:t>Dolayısıyla stratejik plan içerisinde paydaş listesi verilmemesi, paydaşların müşteri – tedarikçi gibi sıfatlarla tanımlanmaması gerekmektedir. Paydaş listelerinin durum analiz </a:t>
            </a:r>
          </a:p>
          <a:p>
            <a:pPr algn="just"/>
            <a:endParaRPr lang="tr-TR" dirty="0"/>
          </a:p>
        </p:txBody>
      </p:sp>
      <p:sp>
        <p:nvSpPr>
          <p:cNvPr id="4" name="4 Altbilgi Yer Tutucusu"/>
          <p:cNvSpPr>
            <a:spLocks noGrp="1"/>
          </p:cNvSpPr>
          <p:nvPr>
            <p:ph type="ftr" sz="quarter" idx="4294967295"/>
          </p:nvPr>
        </p:nvSpPr>
        <p:spPr>
          <a:xfrm>
            <a:off x="2786050" y="6215082"/>
            <a:ext cx="2895600" cy="365125"/>
          </a:xfrm>
        </p:spPr>
        <p:txBody>
          <a:bodyPr/>
          <a:lstStyle/>
          <a:p>
            <a:r>
              <a:rPr lang="tr-TR" sz="1400" b="1" dirty="0" smtClean="0">
                <a:solidFill>
                  <a:schemeClr val="tx1"/>
                </a:solidFill>
              </a:rPr>
              <a:t>Trabzon İl Milli Eğitim Müdürlüğü</a:t>
            </a:r>
            <a:endParaRPr lang="tr-TR" sz="1400" b="1" dirty="0">
              <a:solidFill>
                <a:schemeClr val="tx1"/>
              </a:solidFill>
            </a:endParaRPr>
          </a:p>
        </p:txBody>
      </p:sp>
      <p:sp>
        <p:nvSpPr>
          <p:cNvPr id="5" name="5 Slayt Numarası Yer Tutucusu"/>
          <p:cNvSpPr>
            <a:spLocks noGrp="1"/>
          </p:cNvSpPr>
          <p:nvPr>
            <p:ph type="sldNum" sz="quarter" idx="4294967295"/>
          </p:nvPr>
        </p:nvSpPr>
        <p:spPr>
          <a:xfrm>
            <a:off x="6357950" y="6215082"/>
            <a:ext cx="2133600" cy="365125"/>
          </a:xfrm>
        </p:spPr>
        <p:txBody>
          <a:bodyPr/>
          <a:lstStyle/>
          <a:p>
            <a:r>
              <a:rPr lang="tr-TR" sz="1400" b="1" dirty="0" smtClean="0">
                <a:solidFill>
                  <a:schemeClr val="tx1"/>
                </a:solidFill>
              </a:rPr>
              <a:t>Ar-</a:t>
            </a:r>
            <a:r>
              <a:rPr lang="tr-TR" sz="1400" b="1" dirty="0" err="1" smtClean="0">
                <a:solidFill>
                  <a:schemeClr val="tx1"/>
                </a:solidFill>
              </a:rPr>
              <a:t>Ge</a:t>
            </a:r>
            <a:r>
              <a:rPr lang="tr-TR" sz="1400" b="1" dirty="0" smtClean="0">
                <a:solidFill>
                  <a:schemeClr val="tx1"/>
                </a:solidFill>
              </a:rPr>
              <a:t> Birimi</a:t>
            </a:r>
            <a:endParaRPr lang="tr-TR" sz="1400" b="1" dirty="0">
              <a:solidFill>
                <a:schemeClr val="tx1"/>
              </a:solidFill>
            </a:endParaRPr>
          </a:p>
        </p:txBody>
      </p:sp>
      <p:sp>
        <p:nvSpPr>
          <p:cNvPr id="2" name="1 Başlık"/>
          <p:cNvSpPr>
            <a:spLocks noGrp="1"/>
          </p:cNvSpPr>
          <p:nvPr>
            <p:ph type="title"/>
          </p:nvPr>
        </p:nvSpPr>
        <p:spPr/>
        <p:txBody>
          <a:bodyPr/>
          <a:lstStyle/>
          <a:p>
            <a:r>
              <a:rPr lang="tr-TR" dirty="0" smtClean="0">
                <a:solidFill>
                  <a:srgbClr val="FF0000"/>
                </a:solidFill>
              </a:rPr>
              <a:t>Paydaş analizi</a:t>
            </a:r>
            <a:endParaRPr lang="tr-TR"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2503437"/>
            <a:ext cx="8229600" cy="4525963"/>
          </a:xfrm>
        </p:spPr>
        <p:txBody>
          <a:bodyPr/>
          <a:lstStyle/>
          <a:p>
            <a:endParaRPr lang="tr-TR" dirty="0" smtClean="0"/>
          </a:p>
          <a:p>
            <a:pPr algn="just"/>
            <a:r>
              <a:rPr lang="tr-TR" dirty="0" smtClean="0"/>
              <a:t>Kurumsal Yapı, Beşeri Yapı, </a:t>
            </a:r>
            <a:r>
              <a:rPr lang="tr-TR" dirty="0" smtClean="0">
                <a:solidFill>
                  <a:srgbClr val="00B0F0"/>
                </a:solidFill>
              </a:rPr>
              <a:t>Mali Yapı!!!</a:t>
            </a:r>
            <a:r>
              <a:rPr lang="tr-TR" dirty="0" smtClean="0"/>
              <a:t>, Teknolojik Yapı ve Kurum Kültürü faktörlerinde inceleme yapılır. Amaç genel fotoğrafı yansıtabilmektir dolayısıyla bu fotoğrafa ilişkin bilgiler bu faktörler altında bildirilir. </a:t>
            </a:r>
          </a:p>
          <a:p>
            <a:endParaRPr lang="tr-TR" dirty="0"/>
          </a:p>
        </p:txBody>
      </p:sp>
      <p:sp>
        <p:nvSpPr>
          <p:cNvPr id="6" name="4 Altbilgi Yer Tutucusu"/>
          <p:cNvSpPr>
            <a:spLocks noGrp="1"/>
          </p:cNvSpPr>
          <p:nvPr>
            <p:ph type="ftr" sz="quarter" idx="4294967295"/>
          </p:nvPr>
        </p:nvSpPr>
        <p:spPr>
          <a:xfrm>
            <a:off x="2786050" y="6215082"/>
            <a:ext cx="2895600" cy="365125"/>
          </a:xfrm>
        </p:spPr>
        <p:txBody>
          <a:bodyPr/>
          <a:lstStyle/>
          <a:p>
            <a:r>
              <a:rPr lang="tr-TR" sz="1400" b="1" dirty="0" smtClean="0">
                <a:solidFill>
                  <a:schemeClr val="tx1"/>
                </a:solidFill>
              </a:rPr>
              <a:t>Trabzon İl Milli Eğitim Müdürlüğü</a:t>
            </a:r>
            <a:endParaRPr lang="tr-TR" sz="1400" b="1" dirty="0">
              <a:solidFill>
                <a:schemeClr val="tx1"/>
              </a:solidFill>
            </a:endParaRPr>
          </a:p>
        </p:txBody>
      </p:sp>
      <p:sp>
        <p:nvSpPr>
          <p:cNvPr id="7" name="5 Slayt Numarası Yer Tutucusu"/>
          <p:cNvSpPr>
            <a:spLocks noGrp="1"/>
          </p:cNvSpPr>
          <p:nvPr>
            <p:ph type="sldNum" sz="quarter" idx="4294967295"/>
          </p:nvPr>
        </p:nvSpPr>
        <p:spPr>
          <a:xfrm>
            <a:off x="6357950" y="6215082"/>
            <a:ext cx="2133600" cy="365125"/>
          </a:xfrm>
        </p:spPr>
        <p:txBody>
          <a:bodyPr/>
          <a:lstStyle/>
          <a:p>
            <a:r>
              <a:rPr lang="tr-TR" sz="1400" b="1" dirty="0" smtClean="0">
                <a:solidFill>
                  <a:schemeClr val="tx1"/>
                </a:solidFill>
              </a:rPr>
              <a:t>Ar-</a:t>
            </a:r>
            <a:r>
              <a:rPr lang="tr-TR" sz="1400" b="1" dirty="0" err="1" smtClean="0">
                <a:solidFill>
                  <a:schemeClr val="tx1"/>
                </a:solidFill>
              </a:rPr>
              <a:t>Ge</a:t>
            </a:r>
            <a:r>
              <a:rPr lang="tr-TR" sz="1400" b="1" dirty="0" smtClean="0">
                <a:solidFill>
                  <a:schemeClr val="tx1"/>
                </a:solidFill>
              </a:rPr>
              <a:t> Birimi</a:t>
            </a:r>
            <a:endParaRPr lang="tr-TR" sz="1400" b="1" dirty="0">
              <a:solidFill>
                <a:schemeClr val="tx1"/>
              </a:solidFill>
            </a:endParaRPr>
          </a:p>
        </p:txBody>
      </p:sp>
      <p:sp>
        <p:nvSpPr>
          <p:cNvPr id="2" name="1 Başlık"/>
          <p:cNvSpPr>
            <a:spLocks noGrp="1"/>
          </p:cNvSpPr>
          <p:nvPr>
            <p:ph type="title"/>
          </p:nvPr>
        </p:nvSpPr>
        <p:spPr>
          <a:xfrm>
            <a:off x="500034" y="500042"/>
            <a:ext cx="8229600" cy="1143000"/>
          </a:xfrm>
        </p:spPr>
        <p:txBody>
          <a:bodyPr/>
          <a:lstStyle/>
          <a:p>
            <a:r>
              <a:rPr lang="tr-TR" dirty="0" smtClean="0">
                <a:solidFill>
                  <a:srgbClr val="FF0000"/>
                </a:solidFill>
              </a:rPr>
              <a:t>Kurum İçi Dışı Analiz</a:t>
            </a:r>
            <a:endParaRPr lang="tr-TR"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72067" y="2276872"/>
            <a:ext cx="7408333" cy="3450696"/>
          </a:xfrm>
        </p:spPr>
        <p:txBody>
          <a:bodyPr/>
          <a:lstStyle/>
          <a:p>
            <a:pPr algn="just"/>
            <a:endParaRPr lang="tr-TR" dirty="0" smtClean="0"/>
          </a:p>
          <a:p>
            <a:pPr algn="just"/>
            <a:r>
              <a:rPr lang="tr-TR" dirty="0" smtClean="0"/>
              <a:t>Genel olarak Politik, Ekonomik, Teknolojik, Sosyolojik, Ekolojik ve Legal (PESTLE) faktörlerde dış çevrenin incelenmesidir </a:t>
            </a:r>
          </a:p>
          <a:p>
            <a:pPr algn="just"/>
            <a:endParaRPr lang="tr-TR" dirty="0" smtClean="0"/>
          </a:p>
          <a:p>
            <a:pPr algn="just"/>
            <a:r>
              <a:rPr lang="tr-TR" i="1" dirty="0" smtClean="0">
                <a:solidFill>
                  <a:srgbClr val="FF0000"/>
                </a:solidFill>
              </a:rPr>
              <a:t>Okul ve kurumların mahalle-belde, ilçe ve en fazla il ile sınırlaması beklenmektedir</a:t>
            </a:r>
            <a:r>
              <a:rPr lang="tr-TR" dirty="0" smtClean="0"/>
              <a:t>. </a:t>
            </a:r>
          </a:p>
          <a:p>
            <a:pPr algn="just"/>
            <a:endParaRPr lang="tr-TR" dirty="0"/>
          </a:p>
        </p:txBody>
      </p:sp>
      <p:sp>
        <p:nvSpPr>
          <p:cNvPr id="2" name="1 Başlık"/>
          <p:cNvSpPr>
            <a:spLocks noGrp="1"/>
          </p:cNvSpPr>
          <p:nvPr>
            <p:ph type="title"/>
          </p:nvPr>
        </p:nvSpPr>
        <p:spPr>
          <a:xfrm>
            <a:off x="571472" y="642918"/>
            <a:ext cx="8229600" cy="1143000"/>
          </a:xfrm>
        </p:spPr>
        <p:txBody>
          <a:bodyPr>
            <a:normAutofit fontScale="90000"/>
          </a:bodyPr>
          <a:lstStyle/>
          <a:p>
            <a:r>
              <a:rPr lang="tr-TR" dirty="0" smtClean="0"/>
              <a:t/>
            </a:r>
            <a:br>
              <a:rPr lang="tr-TR" dirty="0" smtClean="0"/>
            </a:br>
            <a:r>
              <a:rPr lang="tr-TR" dirty="0" smtClean="0">
                <a:solidFill>
                  <a:srgbClr val="FF0000"/>
                </a:solidFill>
              </a:rPr>
              <a:t>Kurum Dışı Analiz</a:t>
            </a:r>
            <a:r>
              <a:rPr lang="tr-TR" dirty="0" smtClean="0"/>
              <a:t/>
            </a:r>
            <a:br>
              <a:rPr lang="tr-TR" dirty="0" smtClean="0"/>
            </a:br>
            <a:endParaRPr lang="tr-TR" dirty="0"/>
          </a:p>
        </p:txBody>
      </p:sp>
      <p:sp>
        <p:nvSpPr>
          <p:cNvPr id="6" name="4 Altbilgi Yer Tutucusu"/>
          <p:cNvSpPr>
            <a:spLocks noGrp="1"/>
          </p:cNvSpPr>
          <p:nvPr>
            <p:ph type="ftr" sz="quarter" idx="4294967295"/>
          </p:nvPr>
        </p:nvSpPr>
        <p:spPr>
          <a:xfrm>
            <a:off x="2786050" y="6215082"/>
            <a:ext cx="2895600" cy="365125"/>
          </a:xfrm>
        </p:spPr>
        <p:txBody>
          <a:bodyPr/>
          <a:lstStyle/>
          <a:p>
            <a:r>
              <a:rPr lang="tr-TR" sz="1400" b="1" dirty="0" smtClean="0">
                <a:solidFill>
                  <a:schemeClr val="tx1"/>
                </a:solidFill>
              </a:rPr>
              <a:t>Trabzon İl Milli Eğitim Müdürlüğü</a:t>
            </a:r>
            <a:endParaRPr lang="tr-TR" sz="1400" b="1" dirty="0">
              <a:solidFill>
                <a:schemeClr val="tx1"/>
              </a:solidFill>
            </a:endParaRPr>
          </a:p>
        </p:txBody>
      </p:sp>
      <p:sp>
        <p:nvSpPr>
          <p:cNvPr id="7" name="5 Slayt Numarası Yer Tutucusu"/>
          <p:cNvSpPr>
            <a:spLocks noGrp="1"/>
          </p:cNvSpPr>
          <p:nvPr>
            <p:ph type="sldNum" sz="quarter" idx="4294967295"/>
          </p:nvPr>
        </p:nvSpPr>
        <p:spPr>
          <a:xfrm>
            <a:off x="6357950" y="6215082"/>
            <a:ext cx="2133600" cy="365125"/>
          </a:xfrm>
        </p:spPr>
        <p:txBody>
          <a:bodyPr/>
          <a:lstStyle/>
          <a:p>
            <a:r>
              <a:rPr lang="tr-TR" sz="1400" b="1" dirty="0" smtClean="0">
                <a:solidFill>
                  <a:schemeClr val="tx1"/>
                </a:solidFill>
              </a:rPr>
              <a:t>Ar-</a:t>
            </a:r>
            <a:r>
              <a:rPr lang="tr-TR" sz="1400" b="1" dirty="0" err="1" smtClean="0">
                <a:solidFill>
                  <a:schemeClr val="tx1"/>
                </a:solidFill>
              </a:rPr>
              <a:t>Ge</a:t>
            </a:r>
            <a:r>
              <a:rPr lang="tr-TR" sz="1400" b="1" dirty="0" smtClean="0">
                <a:solidFill>
                  <a:schemeClr val="tx1"/>
                </a:solidFill>
              </a:rPr>
              <a:t> Birimi</a:t>
            </a:r>
            <a:endParaRPr lang="tr-TR" sz="1400" b="1" dirty="0">
              <a:solidFill>
                <a:schemeClr val="tx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855365"/>
            <a:ext cx="8229600" cy="4525963"/>
          </a:xfrm>
        </p:spPr>
        <p:txBody>
          <a:bodyPr>
            <a:normAutofit/>
          </a:bodyPr>
          <a:lstStyle/>
          <a:p>
            <a:endParaRPr lang="tr-TR" dirty="0" smtClean="0"/>
          </a:p>
          <a:p>
            <a:r>
              <a:rPr lang="tr-TR" b="1" u="sng" dirty="0" smtClean="0"/>
              <a:t>GZ kurum içi</a:t>
            </a:r>
            <a:r>
              <a:rPr lang="tr-TR" dirty="0" smtClean="0"/>
              <a:t>, </a:t>
            </a:r>
            <a:r>
              <a:rPr lang="tr-TR" b="1" u="sng" dirty="0" smtClean="0"/>
              <a:t>FT kurum dışını </a:t>
            </a:r>
            <a:r>
              <a:rPr lang="tr-TR" dirty="0" smtClean="0"/>
              <a:t>belirtmektedir </a:t>
            </a:r>
          </a:p>
          <a:p>
            <a:endParaRPr lang="tr-TR" dirty="0" smtClean="0"/>
          </a:p>
          <a:p>
            <a:r>
              <a:rPr lang="tr-TR" dirty="0" smtClean="0"/>
              <a:t>Ayrımın yanı sıra ikinci önemli hususta GZFT analizinde yapılan tespitlerin net olarak kaleme alınması</a:t>
            </a:r>
            <a:r>
              <a:rPr lang="tr-TR" b="1" i="1" dirty="0" smtClean="0"/>
              <a:t> alan </a:t>
            </a:r>
            <a:r>
              <a:rPr lang="tr-TR" dirty="0" smtClean="0"/>
              <a:t>olarak değil </a:t>
            </a:r>
            <a:r>
              <a:rPr lang="tr-TR" b="1" i="1" dirty="0" smtClean="0"/>
              <a:t>ifade olarak verilmesi beklenmektedir. </a:t>
            </a:r>
          </a:p>
          <a:p>
            <a:endParaRPr lang="tr-TR" b="1" dirty="0" smtClean="0"/>
          </a:p>
          <a:p>
            <a:r>
              <a:rPr lang="tr-TR" b="1" dirty="0" smtClean="0"/>
              <a:t>Örneğin: </a:t>
            </a:r>
            <a:r>
              <a:rPr lang="tr-TR" dirty="0" smtClean="0"/>
              <a:t>Güçlü Yön-</a:t>
            </a:r>
            <a:r>
              <a:rPr lang="tr-TR" dirty="0" smtClean="0">
                <a:solidFill>
                  <a:srgbClr val="00B0F0"/>
                </a:solidFill>
              </a:rPr>
              <a:t>İlimiz Bütçesi </a:t>
            </a:r>
            <a:r>
              <a:rPr lang="tr-TR" dirty="0" smtClean="0"/>
              <a:t>değil, </a:t>
            </a:r>
            <a:r>
              <a:rPr lang="tr-TR" dirty="0" smtClean="0">
                <a:solidFill>
                  <a:srgbClr val="00B0F0"/>
                </a:solidFill>
              </a:rPr>
              <a:t>İlimiz Yatırım Ödeneklerinin</a:t>
            </a:r>
            <a:r>
              <a:rPr lang="tr-TR" dirty="0" smtClean="0"/>
              <a:t> Çok Etkin Kullanılması </a:t>
            </a:r>
          </a:p>
          <a:p>
            <a:endParaRPr lang="tr-TR" dirty="0"/>
          </a:p>
        </p:txBody>
      </p:sp>
      <p:sp>
        <p:nvSpPr>
          <p:cNvPr id="2" name="1 Başlık"/>
          <p:cNvSpPr>
            <a:spLocks noGrp="1"/>
          </p:cNvSpPr>
          <p:nvPr>
            <p:ph type="title"/>
          </p:nvPr>
        </p:nvSpPr>
        <p:spPr/>
        <p:txBody>
          <a:bodyPr>
            <a:normAutofit fontScale="90000"/>
          </a:bodyPr>
          <a:lstStyle/>
          <a:p>
            <a:r>
              <a:rPr lang="tr-TR" dirty="0" smtClean="0"/>
              <a:t/>
            </a:r>
            <a:br>
              <a:rPr lang="tr-TR" dirty="0" smtClean="0"/>
            </a:br>
            <a:r>
              <a:rPr lang="tr-TR" b="1" dirty="0" smtClean="0">
                <a:solidFill>
                  <a:srgbClr val="FF0000"/>
                </a:solidFill>
              </a:rPr>
              <a:t>GZFT Analizi</a:t>
            </a:r>
            <a:endParaRPr lang="tr-TR" b="1"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28662" y="1928802"/>
            <a:ext cx="7408333" cy="3450696"/>
          </a:xfrm>
        </p:spPr>
        <p:txBody>
          <a:bodyPr>
            <a:normAutofit fontScale="92500" lnSpcReduction="20000"/>
          </a:bodyPr>
          <a:lstStyle/>
          <a:p>
            <a:pPr algn="just"/>
            <a:endParaRPr lang="tr-TR" dirty="0" smtClean="0"/>
          </a:p>
          <a:p>
            <a:pPr algn="just"/>
            <a:r>
              <a:rPr lang="tr-TR" dirty="0" smtClean="0"/>
              <a:t>Kurum çalışmalarını doğrudan-dolaylı etkileyen ve/veya çalışmaları için amir hükümler içeren ve/veya belirli bir alanı düzenlemek için çıkarılmış belgelerde dâhil olmak üzere temel olarak politika belirleme çalışmalarında ele alınması gereken makro belgelerin incelendiği bölümdür </a:t>
            </a:r>
          </a:p>
          <a:p>
            <a:pPr algn="just"/>
            <a:endParaRPr lang="tr-TR" dirty="0" smtClean="0"/>
          </a:p>
          <a:p>
            <a:pPr algn="just"/>
            <a:r>
              <a:rPr lang="tr-TR" dirty="0" smtClean="0"/>
              <a:t>Sektör ve çevre belirlemesinin ardından, </a:t>
            </a:r>
            <a:r>
              <a:rPr lang="tr-TR" dirty="0" smtClean="0">
                <a:solidFill>
                  <a:srgbClr val="FF0000"/>
                </a:solidFill>
              </a:rPr>
              <a:t>üst politika belgeleri için sınırlar çizilmeli ve incelenmemiş ve incelenmesi beklenmeyen belgelere </a:t>
            </a:r>
            <a:r>
              <a:rPr lang="tr-TR" dirty="0" smtClean="0"/>
              <a:t>liste olarak yer verilmemesi gerekir. </a:t>
            </a:r>
          </a:p>
          <a:p>
            <a:pPr algn="just"/>
            <a:endParaRPr lang="tr-TR" dirty="0"/>
          </a:p>
        </p:txBody>
      </p:sp>
      <p:sp>
        <p:nvSpPr>
          <p:cNvPr id="2" name="1 Başlık"/>
          <p:cNvSpPr>
            <a:spLocks noGrp="1"/>
          </p:cNvSpPr>
          <p:nvPr>
            <p:ph type="title"/>
          </p:nvPr>
        </p:nvSpPr>
        <p:spPr>
          <a:xfrm>
            <a:off x="428596" y="500042"/>
            <a:ext cx="8229600" cy="1143000"/>
          </a:xfrm>
        </p:spPr>
        <p:txBody>
          <a:bodyPr>
            <a:normAutofit fontScale="90000"/>
          </a:bodyPr>
          <a:lstStyle/>
          <a:p>
            <a:r>
              <a:rPr lang="tr-TR" b="1" dirty="0" smtClean="0">
                <a:solidFill>
                  <a:srgbClr val="FF0000"/>
                </a:solidFill>
              </a:rPr>
              <a:t/>
            </a:r>
            <a:br>
              <a:rPr lang="tr-TR" b="1" dirty="0" smtClean="0">
                <a:solidFill>
                  <a:srgbClr val="FF0000"/>
                </a:solidFill>
              </a:rPr>
            </a:br>
            <a:r>
              <a:rPr lang="tr-TR" b="1" dirty="0" smtClean="0">
                <a:solidFill>
                  <a:srgbClr val="FF0000"/>
                </a:solidFill>
              </a:rPr>
              <a:t>Politika Belgeleri Analizi: </a:t>
            </a:r>
            <a:br>
              <a:rPr lang="tr-TR" b="1" dirty="0" smtClean="0">
                <a:solidFill>
                  <a:srgbClr val="FF0000"/>
                </a:solidFill>
              </a:rPr>
            </a:br>
            <a:endParaRPr lang="tr-TR" b="1"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999381"/>
            <a:ext cx="8229600" cy="4525963"/>
          </a:xfrm>
        </p:spPr>
        <p:txBody>
          <a:bodyPr>
            <a:normAutofit/>
          </a:bodyPr>
          <a:lstStyle/>
          <a:p>
            <a:endParaRPr lang="tr-TR" dirty="0" smtClean="0"/>
          </a:p>
          <a:p>
            <a:pPr algn="just"/>
            <a:r>
              <a:rPr lang="tr-TR" dirty="0" smtClean="0"/>
              <a:t>Okul ve kurumlarla bazı il ve İlçe </a:t>
            </a:r>
            <a:r>
              <a:rPr lang="tr-TR" dirty="0" err="1" smtClean="0"/>
              <a:t>MEM’lerin</a:t>
            </a:r>
            <a:r>
              <a:rPr lang="tr-TR" dirty="0" smtClean="0"/>
              <a:t> planlarında yer alan vizyon ifadelerinin rekabetçi vizyon ifadeleri olmaması gerekiyor. </a:t>
            </a:r>
          </a:p>
          <a:p>
            <a:pPr algn="just"/>
            <a:endParaRPr lang="tr-TR" dirty="0" smtClean="0"/>
          </a:p>
          <a:p>
            <a:pPr algn="just"/>
            <a:r>
              <a:rPr lang="tr-TR" dirty="0" smtClean="0"/>
              <a:t>Sadece misyon ve vizyon için değil planının hiçbir bölümünde iller arasında (veya İlçeler arasında, okullar arasında) rekabeti çağrıştıracak öğelere yer verilmesi istenmemektedir. </a:t>
            </a:r>
          </a:p>
          <a:p>
            <a:endParaRPr lang="tr-TR" dirty="0"/>
          </a:p>
        </p:txBody>
      </p:sp>
      <p:sp>
        <p:nvSpPr>
          <p:cNvPr id="2" name="1 Başlık"/>
          <p:cNvSpPr>
            <a:spLocks noGrp="1"/>
          </p:cNvSpPr>
          <p:nvPr>
            <p:ph type="title"/>
          </p:nvPr>
        </p:nvSpPr>
        <p:spPr>
          <a:xfrm>
            <a:off x="500034" y="500042"/>
            <a:ext cx="8229600" cy="1143000"/>
          </a:xfrm>
        </p:spPr>
        <p:txBody>
          <a:bodyPr>
            <a:normAutofit fontScale="90000"/>
          </a:bodyPr>
          <a:lstStyle/>
          <a:p>
            <a:r>
              <a:rPr lang="tr-TR" b="1" dirty="0" smtClean="0">
                <a:solidFill>
                  <a:srgbClr val="FF0000"/>
                </a:solidFill>
              </a:rPr>
              <a:t>MİSYON, VİZYON, TEMEL DEĞERLER</a:t>
            </a:r>
            <a:endParaRPr lang="tr-TR" b="1"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999381"/>
            <a:ext cx="8229600" cy="4525963"/>
          </a:xfrm>
        </p:spPr>
        <p:txBody>
          <a:bodyPr>
            <a:normAutofit/>
          </a:bodyPr>
          <a:lstStyle/>
          <a:p>
            <a:pPr algn="just"/>
            <a:r>
              <a:rPr lang="tr-TR" dirty="0" smtClean="0"/>
              <a:t>İlimiz </a:t>
            </a:r>
            <a:r>
              <a:rPr lang="tr-TR" dirty="0" err="1" smtClean="0"/>
              <a:t>SP’de</a:t>
            </a:r>
            <a:r>
              <a:rPr lang="tr-TR" dirty="0" smtClean="0"/>
              <a:t> 3 Tema, 3 Amaç ve 7 Hedef bulunmaktadır. </a:t>
            </a:r>
          </a:p>
          <a:p>
            <a:pPr algn="just"/>
            <a:r>
              <a:rPr lang="tr-TR" dirty="0" smtClean="0"/>
              <a:t>Dolayısıyla ilçe ve okulların da  planlarında 3 tema 3 amaç bulunması gerekir. </a:t>
            </a:r>
            <a:r>
              <a:rPr lang="tr-TR" i="1" dirty="0" smtClean="0"/>
              <a:t>Ancak çok önemli bir husus bulunması ve diğer hedeflerle çelişmemesi durumunda 1 hedef eklemesi yapılarak </a:t>
            </a:r>
            <a:r>
              <a:rPr lang="tr-TR" b="1" i="1" dirty="0" smtClean="0"/>
              <a:t>planlarında en fazla 8 hedefe yer verebilirler</a:t>
            </a:r>
          </a:p>
          <a:p>
            <a:pPr algn="just"/>
            <a:r>
              <a:rPr lang="tr-TR" b="1" dirty="0" smtClean="0"/>
              <a:t>Yani hedeflerin ölçülmesi başta olmak üzere şartları taşıması gerekmektedir. (Ancak burada bahsedilen hedef ifadesi değil hedeflerin gösterge tabloları da dâhil olmak üzere bütünüdür. )Dolayısıyla planlarda Hedef –Gösterge Tablosu bütünlüğü bozulmamalıdır. </a:t>
            </a:r>
          </a:p>
          <a:p>
            <a:pPr algn="just"/>
            <a:endParaRPr lang="tr-TR" dirty="0"/>
          </a:p>
        </p:txBody>
      </p:sp>
      <p:sp>
        <p:nvSpPr>
          <p:cNvPr id="2" name="1 Başlık"/>
          <p:cNvSpPr>
            <a:spLocks noGrp="1"/>
          </p:cNvSpPr>
          <p:nvPr>
            <p:ph type="title"/>
          </p:nvPr>
        </p:nvSpPr>
        <p:spPr>
          <a:xfrm>
            <a:off x="428596" y="0"/>
            <a:ext cx="8229600" cy="1143000"/>
          </a:xfrm>
        </p:spPr>
        <p:txBody>
          <a:bodyPr>
            <a:normAutofit fontScale="90000"/>
          </a:bodyPr>
          <a:lstStyle/>
          <a:p>
            <a:r>
              <a:rPr lang="tr-TR" dirty="0" smtClean="0"/>
              <a:t/>
            </a:r>
            <a:br>
              <a:rPr lang="tr-TR" dirty="0" smtClean="0"/>
            </a:br>
            <a:r>
              <a:rPr lang="tr-TR" b="1" dirty="0" smtClean="0">
                <a:solidFill>
                  <a:srgbClr val="FF0000"/>
                </a:solidFill>
              </a:rPr>
              <a:t>HEDEFLER VE HEDEF SAYISI</a:t>
            </a:r>
            <a:endParaRPr lang="tr-TR" b="1" dirty="0">
              <a:solidFill>
                <a:srgbClr val="FF0000"/>
              </a:solidFill>
            </a:endParaRPr>
          </a:p>
        </p:txBody>
      </p:sp>
      <p:sp>
        <p:nvSpPr>
          <p:cNvPr id="6" name="4 Altbilgi Yer Tutucusu"/>
          <p:cNvSpPr txBox="1">
            <a:spLocks/>
          </p:cNvSpPr>
          <p:nvPr/>
        </p:nvSpPr>
        <p:spPr>
          <a:xfrm>
            <a:off x="2786050" y="6215082"/>
            <a:ext cx="2895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Trabzon İl Milli Eğitim Müdürlüğü</a:t>
            </a:r>
            <a:endParaRPr lang="tr-TR" sz="1400" b="1" dirty="0"/>
          </a:p>
        </p:txBody>
      </p:sp>
      <p:sp>
        <p:nvSpPr>
          <p:cNvPr id="7" name="5 Slayt Numarası Yer Tutucusu"/>
          <p:cNvSpPr txBox="1">
            <a:spLocks/>
          </p:cNvSpPr>
          <p:nvPr/>
        </p:nvSpPr>
        <p:spPr>
          <a:xfrm>
            <a:off x="6357950" y="6215082"/>
            <a:ext cx="21336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z="1400" b="1" smtClean="0"/>
              <a:t>Ar-Ge Birimi</a:t>
            </a:r>
            <a:endParaRPr lang="tr-TR" sz="1400" b="1" dirty="0"/>
          </a:p>
        </p:txBody>
      </p:sp>
    </p:spTree>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362</TotalTime>
  <Words>893</Words>
  <Application>Microsoft Office PowerPoint</Application>
  <PresentationFormat>Ekran Gösterisi (4:3)</PresentationFormat>
  <Paragraphs>120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Dalga Biçimi</vt:lpstr>
      <vt:lpstr>Trabzon  Milli Eğitim Müdürlüğü </vt:lpstr>
      <vt:lpstr> KURUM İÇİ VE KURUM DIŞI ANALİZ  DURUM ANALİZİ</vt:lpstr>
      <vt:lpstr>Paydaş analizi</vt:lpstr>
      <vt:lpstr>Kurum İçi Dışı Analiz</vt:lpstr>
      <vt:lpstr> Kurum Dışı Analiz </vt:lpstr>
      <vt:lpstr> GZFT Analizi</vt:lpstr>
      <vt:lpstr> Politika Belgeleri Analizi:  </vt:lpstr>
      <vt:lpstr>MİSYON, VİZYON, TEMEL DEĞERLER</vt:lpstr>
      <vt:lpstr> HEDEFLER VE HEDEF SAYISI</vt:lpstr>
      <vt:lpstr> GÖSTERGELER VE GÖSTERGE TABLOSU (YILLIK HEDEFLER VB)</vt:lpstr>
      <vt:lpstr>STRATEJİLER</vt:lpstr>
      <vt:lpstr>STRATEJİK PLAN YAPISINA İLİŞKİN HUSUSLAR </vt:lpstr>
      <vt:lpstr>ÜST KURUL VE EKİP İLE SORUMLULUK TABLOSU</vt:lpstr>
      <vt:lpstr>BİRLEŞTİRİLMİŞ SINIFLI OKULLAR</vt:lpstr>
      <vt:lpstr>AYNI BİNADA EĞİTİM-ÖĞRETİM FAALİYETİ YÜRÜTEN OKULLAR</vt:lpstr>
      <vt:lpstr>Slayt 16</vt:lpstr>
      <vt:lpstr>Slayt 17</vt:lpstr>
      <vt:lpstr>Stratejik Plan Üst Kurulları;</vt:lpstr>
      <vt:lpstr>Stratejik Plan Ekipleri</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nilgün</dc:creator>
  <cp:lastModifiedBy>tr</cp:lastModifiedBy>
  <cp:revision>35</cp:revision>
  <dcterms:created xsi:type="dcterms:W3CDTF">2015-10-07T03:12:21Z</dcterms:created>
  <dcterms:modified xsi:type="dcterms:W3CDTF">2015-10-14T06:05:35Z</dcterms:modified>
</cp:coreProperties>
</file>