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2"/>
  </p:notesMasterIdLst>
  <p:handoutMasterIdLst>
    <p:handoutMasterId r:id="rId33"/>
  </p:handoutMasterIdLst>
  <p:sldIdLst>
    <p:sldId id="256" r:id="rId2"/>
    <p:sldId id="260" r:id="rId3"/>
    <p:sldId id="263" r:id="rId4"/>
    <p:sldId id="265" r:id="rId5"/>
    <p:sldId id="317" r:id="rId6"/>
    <p:sldId id="267" r:id="rId7"/>
    <p:sldId id="268" r:id="rId8"/>
    <p:sldId id="269" r:id="rId9"/>
    <p:sldId id="270" r:id="rId10"/>
    <p:sldId id="271" r:id="rId11"/>
    <p:sldId id="329" r:id="rId12"/>
    <p:sldId id="272" r:id="rId13"/>
    <p:sldId id="273" r:id="rId14"/>
    <p:sldId id="274" r:id="rId15"/>
    <p:sldId id="320" r:id="rId16"/>
    <p:sldId id="321" r:id="rId17"/>
    <p:sldId id="322" r:id="rId18"/>
    <p:sldId id="323" r:id="rId19"/>
    <p:sldId id="324" r:id="rId20"/>
    <p:sldId id="325" r:id="rId21"/>
    <p:sldId id="326" r:id="rId22"/>
    <p:sldId id="327" r:id="rId23"/>
    <p:sldId id="328" r:id="rId24"/>
    <p:sldId id="264" r:id="rId25"/>
    <p:sldId id="275" r:id="rId26"/>
    <p:sldId id="318" r:id="rId27"/>
    <p:sldId id="319" r:id="rId28"/>
    <p:sldId id="276" r:id="rId29"/>
    <p:sldId id="299" r:id="rId30"/>
    <p:sldId id="297"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0E5"/>
    <a:srgbClr val="7EC5CF"/>
    <a:srgbClr val="3D99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712" autoAdjust="0"/>
  </p:normalViewPr>
  <p:slideViewPr>
    <p:cSldViewPr snapToGrid="0">
      <p:cViewPr>
        <p:scale>
          <a:sx n="75" d="100"/>
          <a:sy n="75" d="100"/>
        </p:scale>
        <p:origin x="-859" y="-259"/>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2069"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CA1260-60A2-49AF-B0AA-C3C76BA173D7}" type="datetimeFigureOut">
              <a:rPr lang="tr-TR" smtClean="0"/>
              <a:t>1.09.2020</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E7BB9D-8076-43B0-AA16-953CCEF0756B}" type="slidenum">
              <a:rPr lang="tr-TR" smtClean="0"/>
              <a:t>‹#›</a:t>
            </a:fld>
            <a:endParaRPr lang="tr-TR"/>
          </a:p>
        </p:txBody>
      </p:sp>
    </p:spTree>
    <p:extLst>
      <p:ext uri="{BB962C8B-B14F-4D97-AF65-F5344CB8AC3E}">
        <p14:creationId xmlns:p14="http://schemas.microsoft.com/office/powerpoint/2010/main" val="285661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B4E5-EE38-4800-8C60-0C54F293ED66}" type="datetimeFigureOut">
              <a:rPr lang="tr-TR" smtClean="0"/>
              <a:t>1.09.2020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7EB08-EF8F-44E2-8500-2069417E81DD}" type="slidenum">
              <a:rPr lang="tr-TR" smtClean="0"/>
              <a:t>‹#›</a:t>
            </a:fld>
            <a:endParaRPr lang="tr-TR"/>
          </a:p>
        </p:txBody>
      </p:sp>
    </p:spTree>
    <p:extLst>
      <p:ext uri="{BB962C8B-B14F-4D97-AF65-F5344CB8AC3E}">
        <p14:creationId xmlns:p14="http://schemas.microsoft.com/office/powerpoint/2010/main" val="18223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1FA3B1B-D6C8-4E9A-8227-7A928947DE4A}" type="slidenum">
              <a:rPr lang="tr-TR" smtClean="0"/>
              <a:pPr/>
              <a:t>2</a:t>
            </a:fld>
            <a:endParaRPr lang="tr-TR"/>
          </a:p>
        </p:txBody>
      </p:sp>
    </p:spTree>
    <p:extLst>
      <p:ext uri="{BB962C8B-B14F-4D97-AF65-F5344CB8AC3E}">
        <p14:creationId xmlns:p14="http://schemas.microsoft.com/office/powerpoint/2010/main" val="75698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20</a:t>
            </a:fld>
            <a:endParaRPr lang="tr-TR"/>
          </a:p>
        </p:txBody>
      </p:sp>
    </p:spTree>
    <p:extLst>
      <p:ext uri="{BB962C8B-B14F-4D97-AF65-F5344CB8AC3E}">
        <p14:creationId xmlns:p14="http://schemas.microsoft.com/office/powerpoint/2010/main" val="249511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21</a:t>
            </a:fld>
            <a:endParaRPr lang="tr-TR"/>
          </a:p>
        </p:txBody>
      </p:sp>
    </p:spTree>
    <p:extLst>
      <p:ext uri="{BB962C8B-B14F-4D97-AF65-F5344CB8AC3E}">
        <p14:creationId xmlns:p14="http://schemas.microsoft.com/office/powerpoint/2010/main" val="2495117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22</a:t>
            </a:fld>
            <a:endParaRPr lang="tr-TR"/>
          </a:p>
        </p:txBody>
      </p:sp>
    </p:spTree>
    <p:extLst>
      <p:ext uri="{BB962C8B-B14F-4D97-AF65-F5344CB8AC3E}">
        <p14:creationId xmlns:p14="http://schemas.microsoft.com/office/powerpoint/2010/main" val="249511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23</a:t>
            </a:fld>
            <a:endParaRPr lang="tr-TR"/>
          </a:p>
        </p:txBody>
      </p:sp>
    </p:spTree>
    <p:extLst>
      <p:ext uri="{BB962C8B-B14F-4D97-AF65-F5344CB8AC3E}">
        <p14:creationId xmlns:p14="http://schemas.microsoft.com/office/powerpoint/2010/main" val="2495117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1FA3B1B-D6C8-4E9A-8227-7A928947DE4A}" type="slidenum">
              <a:rPr lang="tr-TR" smtClean="0"/>
              <a:pPr/>
              <a:t>24</a:t>
            </a:fld>
            <a:endParaRPr lang="tr-TR"/>
          </a:p>
        </p:txBody>
      </p:sp>
    </p:spTree>
    <p:extLst>
      <p:ext uri="{BB962C8B-B14F-4D97-AF65-F5344CB8AC3E}">
        <p14:creationId xmlns:p14="http://schemas.microsoft.com/office/powerpoint/2010/main" val="312578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28</a:t>
            </a:fld>
            <a:endParaRPr lang="tr-TR"/>
          </a:p>
        </p:txBody>
      </p:sp>
    </p:spTree>
    <p:extLst>
      <p:ext uri="{BB962C8B-B14F-4D97-AF65-F5344CB8AC3E}">
        <p14:creationId xmlns:p14="http://schemas.microsoft.com/office/powerpoint/2010/main" val="2633167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29</a:t>
            </a:fld>
            <a:endParaRPr lang="tr-TR"/>
          </a:p>
        </p:txBody>
      </p:sp>
    </p:spTree>
    <p:extLst>
      <p:ext uri="{BB962C8B-B14F-4D97-AF65-F5344CB8AC3E}">
        <p14:creationId xmlns:p14="http://schemas.microsoft.com/office/powerpoint/2010/main" val="202878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1FA3B1B-D6C8-4E9A-8227-7A928947DE4A}" type="slidenum">
              <a:rPr lang="tr-TR" smtClean="0"/>
              <a:pPr/>
              <a:t>3</a:t>
            </a:fld>
            <a:endParaRPr lang="tr-TR"/>
          </a:p>
        </p:txBody>
      </p:sp>
    </p:spTree>
    <p:extLst>
      <p:ext uri="{BB962C8B-B14F-4D97-AF65-F5344CB8AC3E}">
        <p14:creationId xmlns:p14="http://schemas.microsoft.com/office/powerpoint/2010/main" val="240164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7</a:t>
            </a:fld>
            <a:endParaRPr lang="tr-TR"/>
          </a:p>
        </p:txBody>
      </p:sp>
    </p:spTree>
    <p:extLst>
      <p:ext uri="{BB962C8B-B14F-4D97-AF65-F5344CB8AC3E}">
        <p14:creationId xmlns:p14="http://schemas.microsoft.com/office/powerpoint/2010/main" val="59401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14</a:t>
            </a:fld>
            <a:endParaRPr lang="tr-TR"/>
          </a:p>
        </p:txBody>
      </p:sp>
    </p:spTree>
    <p:extLst>
      <p:ext uri="{BB962C8B-B14F-4D97-AF65-F5344CB8AC3E}">
        <p14:creationId xmlns:p14="http://schemas.microsoft.com/office/powerpoint/2010/main" val="249511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15</a:t>
            </a:fld>
            <a:endParaRPr lang="tr-TR"/>
          </a:p>
        </p:txBody>
      </p:sp>
    </p:spTree>
    <p:extLst>
      <p:ext uri="{BB962C8B-B14F-4D97-AF65-F5344CB8AC3E}">
        <p14:creationId xmlns:p14="http://schemas.microsoft.com/office/powerpoint/2010/main" val="249511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16</a:t>
            </a:fld>
            <a:endParaRPr lang="tr-TR"/>
          </a:p>
        </p:txBody>
      </p:sp>
    </p:spTree>
    <p:extLst>
      <p:ext uri="{BB962C8B-B14F-4D97-AF65-F5344CB8AC3E}">
        <p14:creationId xmlns:p14="http://schemas.microsoft.com/office/powerpoint/2010/main" val="249511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17</a:t>
            </a:fld>
            <a:endParaRPr lang="tr-TR"/>
          </a:p>
        </p:txBody>
      </p:sp>
    </p:spTree>
    <p:extLst>
      <p:ext uri="{BB962C8B-B14F-4D97-AF65-F5344CB8AC3E}">
        <p14:creationId xmlns:p14="http://schemas.microsoft.com/office/powerpoint/2010/main" val="249511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18</a:t>
            </a:fld>
            <a:endParaRPr lang="tr-TR"/>
          </a:p>
        </p:txBody>
      </p:sp>
    </p:spTree>
    <p:extLst>
      <p:ext uri="{BB962C8B-B14F-4D97-AF65-F5344CB8AC3E}">
        <p14:creationId xmlns:p14="http://schemas.microsoft.com/office/powerpoint/2010/main" val="249511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t>19</a:t>
            </a:fld>
            <a:endParaRPr lang="tr-TR"/>
          </a:p>
        </p:txBody>
      </p:sp>
    </p:spTree>
    <p:extLst>
      <p:ext uri="{BB962C8B-B14F-4D97-AF65-F5344CB8AC3E}">
        <p14:creationId xmlns:p14="http://schemas.microsoft.com/office/powerpoint/2010/main" val="249511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26786639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4044737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8635812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417154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8737A5C-3B0A-48B2-8114-85EE103CE84A}" type="datetimeFigureOut">
              <a:rPr lang="tr-TR" smtClean="0"/>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370140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737A5C-3B0A-48B2-8114-85EE103CE84A}" type="datetimeFigureOut">
              <a:rPr lang="tr-TR" smtClean="0"/>
              <a:t>1.09.2020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285256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737A5C-3B0A-48B2-8114-85EE103CE84A}" type="datetimeFigureOut">
              <a:rPr lang="tr-TR" smtClean="0"/>
              <a:t>1.09.2020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359133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737A5C-3B0A-48B2-8114-85EE103CE84A}" type="datetimeFigureOut">
              <a:rPr lang="tr-TR" smtClean="0"/>
              <a:t>1.09.2020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17650641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737A5C-3B0A-48B2-8114-85EE103CE84A}" type="datetimeFigureOut">
              <a:rPr lang="tr-TR" smtClean="0"/>
              <a:t>1.09.2020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9277552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737A5C-3B0A-48B2-8114-85EE103CE84A}" type="datetimeFigureOut">
              <a:rPr lang="tr-TR" smtClean="0"/>
              <a:t>1.09.2020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239595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737A5C-3B0A-48B2-8114-85EE103CE84A}" type="datetimeFigureOut">
              <a:rPr lang="tr-TR" smtClean="0"/>
              <a:t>1.09.2020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3F48E3-1ADE-408B-999E-335CDACE1A2E}" type="slidenum">
              <a:rPr lang="tr-TR" smtClean="0"/>
              <a:t>‹#›</a:t>
            </a:fld>
            <a:endParaRPr lang="tr-TR"/>
          </a:p>
        </p:txBody>
      </p:sp>
    </p:spTree>
    <p:extLst>
      <p:ext uri="{BB962C8B-B14F-4D97-AF65-F5344CB8AC3E}">
        <p14:creationId xmlns:p14="http://schemas.microsoft.com/office/powerpoint/2010/main" val="24002442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37A5C-3B0A-48B2-8114-85EE103CE84A}" type="datetimeFigureOut">
              <a:rPr lang="tr-TR" smtClean="0"/>
              <a:t>1.09.2020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F48E3-1ADE-408B-999E-335CDACE1A2E}" type="slidenum">
              <a:rPr lang="tr-TR" smtClean="0"/>
              <a:t>‹#›</a:t>
            </a:fld>
            <a:endParaRPr lang="tr-TR"/>
          </a:p>
        </p:txBody>
      </p:sp>
      <p:pic>
        <p:nvPicPr>
          <p:cNvPr id="7" name="Resim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34642" y="318127"/>
            <a:ext cx="640868" cy="642214"/>
          </a:xfrm>
          <a:prstGeom prst="rect">
            <a:avLst/>
          </a:prstGeom>
        </p:spPr>
      </p:pic>
    </p:spTree>
    <p:extLst>
      <p:ext uri="{BB962C8B-B14F-4D97-AF65-F5344CB8AC3E}">
        <p14:creationId xmlns:p14="http://schemas.microsoft.com/office/powerpoint/2010/main" val="1555484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trabzon.meb.gov.tr/" TargetMode="External"/><Relationship Id="rId7"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www.eba.gov.tr/#/nasil-eba" TargetMode="External"/><Relationship Id="rId4" Type="http://schemas.openxmlformats.org/officeDocument/2006/relationships/hyperlink" Target="http://www.eba.gov.tr/yardim-ss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FATİH PROJES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1" name="Grup 10"/>
          <p:cNvGrpSpPr/>
          <p:nvPr/>
        </p:nvGrpSpPr>
        <p:grpSpPr>
          <a:xfrm>
            <a:off x="-6626" y="0"/>
            <a:ext cx="12198626" cy="6858000"/>
            <a:chOff x="-6626" y="0"/>
            <a:chExt cx="12198626" cy="6858000"/>
          </a:xfrm>
        </p:grpSpPr>
        <p:grpSp>
          <p:nvGrpSpPr>
            <p:cNvPr id="5" name="Grup 4"/>
            <p:cNvGrpSpPr/>
            <p:nvPr/>
          </p:nvGrpSpPr>
          <p:grpSpPr>
            <a:xfrm>
              <a:off x="-6626" y="0"/>
              <a:ext cx="12198626" cy="6858000"/>
              <a:chOff x="-6626" y="0"/>
              <a:chExt cx="12198626" cy="6858000"/>
            </a:xfrm>
          </p:grpSpPr>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l="7253"/>
              <a:stretch/>
            </p:blipFill>
            <p:spPr>
              <a:xfrm>
                <a:off x="-6626" y="0"/>
                <a:ext cx="12198626" cy="6858000"/>
              </a:xfrm>
              <a:prstGeom prst="rect">
                <a:avLst/>
              </a:prstGeom>
            </p:spPr>
          </p:pic>
          <p:sp>
            <p:nvSpPr>
              <p:cNvPr id="6" name="Metin kutusu 5"/>
              <p:cNvSpPr txBox="1"/>
              <p:nvPr/>
            </p:nvSpPr>
            <p:spPr>
              <a:xfrm flipH="1">
                <a:off x="5018580" y="2468402"/>
                <a:ext cx="6960380" cy="126188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tr-TR" sz="4400" b="1" dirty="0" smtClean="0">
                    <a:solidFill>
                      <a:srgbClr val="C00000"/>
                    </a:solidFill>
                  </a:rPr>
                  <a:t>MESLEKİ ÇALIŞMA DÖNEMİ</a:t>
                </a:r>
              </a:p>
              <a:p>
                <a:pPr algn="ctr"/>
                <a:r>
                  <a:rPr lang="tr-TR" sz="3200" b="1" dirty="0" smtClean="0">
                    <a:solidFill>
                      <a:srgbClr val="C00000"/>
                    </a:solidFill>
                  </a:rPr>
                  <a:t>UZAKTAN EĞİTİM ÖĞRETMEN EĞİTİMİ</a:t>
                </a:r>
                <a:endParaRPr lang="tr-TR" sz="3200" dirty="0">
                  <a:solidFill>
                    <a:srgbClr val="C00000"/>
                  </a:solidFill>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7771" y="718182"/>
                <a:ext cx="1807408" cy="1200200"/>
              </a:xfrm>
              <a:prstGeom prst="rect">
                <a:avLst/>
              </a:prstGeom>
            </p:spPr>
          </p:pic>
          <p:sp>
            <p:nvSpPr>
              <p:cNvPr id="3" name="Dikdörtgen 2"/>
              <p:cNvSpPr/>
              <p:nvPr/>
            </p:nvSpPr>
            <p:spPr>
              <a:xfrm>
                <a:off x="8446219" y="1853032"/>
                <a:ext cx="184731" cy="64633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tr-TR" sz="3600" b="1" cap="none" spc="0" dirty="0">
                  <a:ln/>
                  <a:effectLst/>
                </a:endParaRPr>
              </a:p>
            </p:txBody>
          </p:sp>
        </p:grpSp>
        <p:sp>
          <p:nvSpPr>
            <p:cNvPr id="9" name="Metin kutusu 8"/>
            <p:cNvSpPr txBox="1"/>
            <p:nvPr/>
          </p:nvSpPr>
          <p:spPr>
            <a:xfrm flipH="1">
              <a:off x="4325457" y="6277148"/>
              <a:ext cx="7824502" cy="461665"/>
            </a:xfrm>
            <a:prstGeom prst="rect">
              <a:avLst/>
            </a:prstGeom>
            <a:noFill/>
          </p:spPr>
          <p:txBody>
            <a:bodyPr wrap="square" rtlCol="0">
              <a:spAutoFit/>
            </a:bodyPr>
            <a:lstStyle/>
            <a:p>
              <a:pPr algn="ctr"/>
              <a:r>
                <a:rPr lang="tr-TR" sz="2400" b="1" i="1" dirty="0" smtClean="0">
                  <a:solidFill>
                    <a:srgbClr val="3D99A5"/>
                  </a:solidFill>
                  <a:latin typeface="Aladdin" pitchFamily="2" charset="-94"/>
                </a:rPr>
                <a:t>Trabzon İl Milli Eğitim Müdürlüğü Fatih Projesi Ekibi</a:t>
              </a:r>
              <a:endParaRPr lang="tr-TR" sz="2400" i="1" dirty="0">
                <a:solidFill>
                  <a:srgbClr val="3D99A5"/>
                </a:solidFill>
                <a:latin typeface="Aladdin" pitchFamily="2" charset="-94"/>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992" y="3829021"/>
              <a:ext cx="1884648" cy="1888607"/>
            </a:xfrm>
            <a:prstGeom prst="rect">
              <a:avLst/>
            </a:prstGeom>
          </p:spPr>
        </p:pic>
      </p:grpSp>
      <p:pic>
        <p:nvPicPr>
          <p:cNvPr id="1027" name="Picture 3" descr="C:\Users\W10\Desktop\Fatih_Logo kopy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980" y="546885"/>
            <a:ext cx="2598970" cy="154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7588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13"/>
          <p:cNvSpPr txBox="1"/>
          <p:nvPr/>
        </p:nvSpPr>
        <p:spPr>
          <a:xfrm flipH="1">
            <a:off x="335279" y="1320047"/>
            <a:ext cx="11654557" cy="523220"/>
          </a:xfrm>
          <a:prstGeom prst="rect">
            <a:avLst/>
          </a:prstGeom>
          <a:noFill/>
        </p:spPr>
        <p:txBody>
          <a:bodyPr wrap="square" rtlCol="0">
            <a:spAutoFit/>
          </a:bodyPr>
          <a:lstStyle/>
          <a:p>
            <a:pPr algn="ctr"/>
            <a:r>
              <a:rPr lang="tr-TR" sz="2800" b="1" dirty="0" smtClean="0">
                <a:solidFill>
                  <a:srgbClr val="C00000"/>
                </a:solidFill>
              </a:rPr>
              <a:t>EBA Mobil Uygulaması</a:t>
            </a:r>
            <a:endParaRPr lang="tr-TR" sz="2800" dirty="0">
              <a:solidFill>
                <a:srgbClr val="C00000"/>
              </a:solidFill>
            </a:endParaRPr>
          </a:p>
        </p:txBody>
      </p:sp>
      <p:sp>
        <p:nvSpPr>
          <p:cNvPr id="17" name="Metin kutusu 16"/>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8" name="Resim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11"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70" r="-1"/>
          <a:stretch/>
        </p:blipFill>
        <p:spPr>
          <a:xfrm>
            <a:off x="434014" y="1538467"/>
            <a:ext cx="2432829" cy="3906883"/>
          </a:xfrm>
          <a:prstGeom prst="rect">
            <a:avLst/>
          </a:prstGeom>
          <a:noFill/>
          <a:ln>
            <a:noFill/>
          </a:ln>
        </p:spPr>
      </p:pic>
      <p:pic>
        <p:nvPicPr>
          <p:cNvPr id="16" name="Picture 2" descr="android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5545" y="5782807"/>
            <a:ext cx="1214486" cy="9108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os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3179" y="5445350"/>
            <a:ext cx="1379061" cy="1379061"/>
          </a:xfrm>
          <a:prstGeom prst="rect">
            <a:avLst/>
          </a:prstGeom>
          <a:noFill/>
          <a:extLst>
            <a:ext uri="{909E8E84-426E-40DD-AFC4-6F175D3DCCD1}">
              <a14:hiddenFill xmlns:a14="http://schemas.microsoft.com/office/drawing/2010/main">
                <a:solidFill>
                  <a:srgbClr val="FFFFFF"/>
                </a:solidFill>
              </a14:hiddenFill>
            </a:ext>
          </a:extLst>
        </p:spPr>
      </p:pic>
      <p:sp>
        <p:nvSpPr>
          <p:cNvPr id="20" name="Alt Başlık 2"/>
          <p:cNvSpPr txBox="1">
            <a:spLocks/>
          </p:cNvSpPr>
          <p:nvPr/>
        </p:nvSpPr>
        <p:spPr bwMode="auto">
          <a:xfrm>
            <a:off x="3312168" y="1878591"/>
            <a:ext cx="7885919" cy="322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spcBef>
                <a:spcPct val="0"/>
              </a:spcBef>
            </a:pPr>
            <a:r>
              <a:rPr lang="tr-TR" altLang="en-US" sz="2000" dirty="0">
                <a:solidFill>
                  <a:srgbClr val="38363B"/>
                </a:solidFill>
                <a:latin typeface="Open Sans Light" panose="020B0306030504020204" pitchFamily="34" charset="0"/>
                <a:cs typeface="Open Sans Light" panose="020B0306030504020204" pitchFamily="34" charset="0"/>
              </a:rPr>
              <a:t>Her tür sınıf seviyesine uygun, güvenilir e-içeriklere sahip sosyal bir platform olan EBA, mobil uygulama özelliği ile </a:t>
            </a:r>
            <a:r>
              <a:rPr lang="tr-TR" altLang="en-US" sz="2000" dirty="0" err="1">
                <a:solidFill>
                  <a:srgbClr val="38363B"/>
                </a:solidFill>
                <a:latin typeface="Open Sans Light" panose="020B0306030504020204" pitchFamily="34" charset="0"/>
                <a:cs typeface="Open Sans Light" panose="020B0306030504020204" pitchFamily="34" charset="0"/>
              </a:rPr>
              <a:t>android</a:t>
            </a:r>
            <a:r>
              <a:rPr lang="tr-TR" altLang="en-US" sz="2000" dirty="0">
                <a:solidFill>
                  <a:srgbClr val="38363B"/>
                </a:solidFill>
                <a:latin typeface="Open Sans Light" panose="020B0306030504020204" pitchFamily="34" charset="0"/>
                <a:cs typeface="Open Sans Light" panose="020B0306030504020204" pitchFamily="34" charset="0"/>
              </a:rPr>
              <a:t> ve </a:t>
            </a:r>
            <a:r>
              <a:rPr lang="tr-TR" altLang="en-US" sz="2000" dirty="0" err="1">
                <a:solidFill>
                  <a:srgbClr val="38363B"/>
                </a:solidFill>
                <a:latin typeface="Open Sans Light" panose="020B0306030504020204" pitchFamily="34" charset="0"/>
                <a:cs typeface="Open Sans Light" panose="020B0306030504020204" pitchFamily="34" charset="0"/>
              </a:rPr>
              <a:t>iOS</a:t>
            </a:r>
            <a:r>
              <a:rPr lang="tr-TR" altLang="en-US" sz="2000" dirty="0">
                <a:solidFill>
                  <a:srgbClr val="38363B"/>
                </a:solidFill>
                <a:latin typeface="Open Sans Light" panose="020B0306030504020204" pitchFamily="34" charset="0"/>
                <a:cs typeface="Open Sans Light" panose="020B0306030504020204" pitchFamily="34" charset="0"/>
              </a:rPr>
              <a:t> platformunda yer almaktadır.</a:t>
            </a:r>
          </a:p>
          <a:p>
            <a:pPr lvl="0" algn="just" eaLnBrk="1" hangingPunct="1">
              <a:spcBef>
                <a:spcPct val="0"/>
              </a:spcBef>
            </a:pPr>
            <a:r>
              <a:rPr lang="tr-TR" altLang="en-US" sz="2000" dirty="0">
                <a:solidFill>
                  <a:srgbClr val="38363B"/>
                </a:solidFill>
                <a:latin typeface="Open Sans Light" panose="020B0306030504020204" pitchFamily="34" charset="0"/>
                <a:cs typeface="Open Sans Light" panose="020B0306030504020204" pitchFamily="34" charset="0"/>
              </a:rPr>
              <a:t> </a:t>
            </a:r>
          </a:p>
          <a:p>
            <a:pPr lvl="0" algn="just" eaLnBrk="1" hangingPunct="1">
              <a:spcBef>
                <a:spcPct val="0"/>
              </a:spcBef>
            </a:pPr>
            <a:r>
              <a:rPr lang="tr-TR" altLang="en-US" sz="2000" dirty="0">
                <a:solidFill>
                  <a:srgbClr val="38363B"/>
                </a:solidFill>
                <a:latin typeface="Open Sans Light" panose="020B0306030504020204" pitchFamily="34" charset="0"/>
                <a:cs typeface="Open Sans Light" panose="020B0306030504020204" pitchFamily="34" charset="0"/>
              </a:rPr>
              <a:t>Mobil cihazına EBA uygulaması indirilerek platformdaki haber, video, ses, görsel, doküman, kitap ve dergi içeriklerine ulaşılabilir ve bu içerikler mobil cihazında istendiği zaman kullanılabilir.</a:t>
            </a:r>
          </a:p>
          <a:p>
            <a:pPr lvl="0" algn="just"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eaLnBrk="1" hangingPunct="1">
              <a:spcBef>
                <a:spcPct val="0"/>
              </a:spcBef>
            </a:pPr>
            <a:r>
              <a:rPr lang="tr-TR" altLang="en-US" sz="2000" dirty="0">
                <a:solidFill>
                  <a:srgbClr val="38363B"/>
                </a:solidFill>
                <a:latin typeface="Open Sans Light" panose="020B0306030504020204" pitchFamily="34" charset="0"/>
                <a:cs typeface="Open Sans Light" panose="020B0306030504020204" pitchFamily="34" charset="0"/>
              </a:rPr>
              <a:t>Ayrıca EBA hesabına giriş yapılarak EBA Ders portalinden </a:t>
            </a:r>
            <a:r>
              <a:rPr lang="tr-TR" altLang="en-US" sz="2000" dirty="0" smtClean="0">
                <a:solidFill>
                  <a:srgbClr val="38363B"/>
                </a:solidFill>
                <a:latin typeface="Open Sans Light" panose="020B0306030504020204" pitchFamily="34" charset="0"/>
                <a:cs typeface="Open Sans Light" panose="020B0306030504020204" pitchFamily="34" charset="0"/>
              </a:rPr>
              <a:t>ve Canlı Derslerden </a:t>
            </a:r>
            <a:r>
              <a:rPr lang="tr-TR" altLang="en-US" sz="2000" dirty="0">
                <a:solidFill>
                  <a:srgbClr val="38363B"/>
                </a:solidFill>
                <a:latin typeface="Open Sans Light" panose="020B0306030504020204" pitchFamily="34" charset="0"/>
                <a:cs typeface="Open Sans Light" panose="020B0306030504020204" pitchFamily="34" charset="0"/>
              </a:rPr>
              <a:t>yararlanabilmek mümkün</a:t>
            </a:r>
            <a:r>
              <a:rPr lang="tr-TR" altLang="en-US" sz="2000" dirty="0" smtClean="0">
                <a:solidFill>
                  <a:srgbClr val="38363B"/>
                </a:solidFill>
                <a:latin typeface="Open Sans Light" panose="020B0306030504020204" pitchFamily="34" charset="0"/>
                <a:cs typeface="Open Sans Light" panose="020B0306030504020204" pitchFamily="34" charset="0"/>
              </a:rPr>
              <a:t>.</a:t>
            </a:r>
          </a:p>
          <a:p>
            <a:pPr lvl="0" algn="just" eaLnBrk="1" hangingPunct="1">
              <a:spcBef>
                <a:spcPct val="0"/>
              </a:spcBef>
            </a:pPr>
            <a:endParaRPr lang="tr-TR" altLang="en-US" sz="2000" dirty="0" smtClean="0">
              <a:solidFill>
                <a:srgbClr val="38363B"/>
              </a:solidFill>
              <a:latin typeface="Open Sans Light" panose="020B0306030504020204" pitchFamily="34" charset="0"/>
              <a:cs typeface="Open Sans Light" panose="020B0306030504020204" pitchFamily="34" charset="0"/>
            </a:endParaRPr>
          </a:p>
          <a:p>
            <a:pPr algn="just" eaLnBrk="1" hangingPunct="1">
              <a:spcBef>
                <a:spcPct val="0"/>
              </a:spcBef>
            </a:pPr>
            <a:r>
              <a:rPr lang="tr-TR" altLang="en-US" sz="2000" dirty="0">
                <a:solidFill>
                  <a:srgbClr val="38363B"/>
                </a:solidFill>
                <a:latin typeface="Open Sans Light" panose="020B0306030504020204" pitchFamily="34" charset="0"/>
                <a:cs typeface="Open Sans Light" panose="020B0306030504020204" pitchFamily="34" charset="0"/>
              </a:rPr>
              <a:t>Bu uygulamada geçerli olmak üzere mobil operatörler 8 GB’a kadar ücretsiz internet imkanı sunmaktadır.</a:t>
            </a:r>
          </a:p>
          <a:p>
            <a:pPr lvl="0" algn="just"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8474764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13"/>
          <p:cNvSpPr txBox="1"/>
          <p:nvPr/>
        </p:nvSpPr>
        <p:spPr>
          <a:xfrm flipH="1">
            <a:off x="335279" y="1320047"/>
            <a:ext cx="11654557" cy="523220"/>
          </a:xfrm>
          <a:prstGeom prst="rect">
            <a:avLst/>
          </a:prstGeom>
          <a:noFill/>
        </p:spPr>
        <p:txBody>
          <a:bodyPr wrap="square" rtlCol="0">
            <a:spAutoFit/>
          </a:bodyPr>
          <a:lstStyle/>
          <a:p>
            <a:pPr algn="ctr"/>
            <a:r>
              <a:rPr lang="tr-TR" sz="2800" b="1" dirty="0" smtClean="0">
                <a:solidFill>
                  <a:srgbClr val="C00000"/>
                </a:solidFill>
              </a:rPr>
              <a:t>TABİİ Uygulaması</a:t>
            </a:r>
            <a:endParaRPr lang="tr-TR" sz="2800" dirty="0">
              <a:solidFill>
                <a:srgbClr val="C00000"/>
              </a:solidFill>
            </a:endParaRPr>
          </a:p>
        </p:txBody>
      </p:sp>
      <p:sp>
        <p:nvSpPr>
          <p:cNvPr id="17" name="Metin kutusu 16"/>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8" name="Resim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16" name="Picture 2" descr="android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0964" y="5122405"/>
            <a:ext cx="1214486" cy="9108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o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4939" y="4888308"/>
            <a:ext cx="1379061" cy="1379061"/>
          </a:xfrm>
          <a:prstGeom prst="rect">
            <a:avLst/>
          </a:prstGeom>
          <a:noFill/>
          <a:extLst>
            <a:ext uri="{909E8E84-426E-40DD-AFC4-6F175D3DCCD1}">
              <a14:hiddenFill xmlns:a14="http://schemas.microsoft.com/office/drawing/2010/main">
                <a:solidFill>
                  <a:srgbClr val="FFFFFF"/>
                </a:solidFill>
              </a14:hiddenFill>
            </a:ext>
          </a:extLst>
        </p:spPr>
      </p:pic>
      <p:sp>
        <p:nvSpPr>
          <p:cNvPr id="20" name="Alt Başlık 2"/>
          <p:cNvSpPr txBox="1">
            <a:spLocks/>
          </p:cNvSpPr>
          <p:nvPr/>
        </p:nvSpPr>
        <p:spPr bwMode="auto">
          <a:xfrm>
            <a:off x="5303520" y="1989342"/>
            <a:ext cx="6360160" cy="322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spcBef>
                <a:spcPct val="0"/>
              </a:spcBef>
            </a:pPr>
            <a:r>
              <a:rPr lang="tr-TR" sz="2800" dirty="0"/>
              <a:t>"Tabii" ile her gün Türkçe, matematik, sosyal bilgiler ve fen bilimleri derslerinden onar soru olmak üzere toplam 40 farklı soruyla karşılaşacak öğrenciler, kendi bilgilerini sorgulayıp ders tekrarı yapacak ve yeni bilgiler öğrenecek.  </a:t>
            </a:r>
            <a:endParaRPr lang="tr-TR" altLang="en-US" sz="2800" dirty="0">
              <a:solidFill>
                <a:srgbClr val="38363B"/>
              </a:solidFill>
              <a:latin typeface="Open Sans Light" panose="020B0306030504020204" pitchFamily="34" charset="0"/>
              <a:cs typeface="Open Sans Light" panose="020B0306030504020204" pitchFamily="34" charset="0"/>
            </a:endParaRPr>
          </a:p>
        </p:txBody>
      </p:sp>
      <p:pic>
        <p:nvPicPr>
          <p:cNvPr id="1026" name="Picture 2" descr="C:\Users\W10\Desktop\ecjkzmexkaap1n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79" y="1843267"/>
            <a:ext cx="4572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28464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lt Başlık 2"/>
          <p:cNvSpPr txBox="1">
            <a:spLocks/>
          </p:cNvSpPr>
          <p:nvPr/>
        </p:nvSpPr>
        <p:spPr bwMode="auto">
          <a:xfrm>
            <a:off x="203199" y="5588488"/>
            <a:ext cx="11650008" cy="73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defTabSz="914400"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Gerekli program kurulumlarını yaptıktan sonra ders saatiniz geldiğinde Canlı Dersler bölümünde kendinize tanımlanan canlı dersin üzerine tıklayıp açılan sayfada yer alan </a:t>
            </a:r>
            <a:r>
              <a:rPr lang="tr-TR" altLang="en-US" sz="2000" b="1" dirty="0" smtClean="0">
                <a:solidFill>
                  <a:srgbClr val="FF0000"/>
                </a:solidFill>
                <a:latin typeface="Open Sans Light" panose="020B0306030504020204" pitchFamily="34" charset="0"/>
                <a:cs typeface="Open Sans Light" panose="020B0306030504020204" pitchFamily="34" charset="0"/>
              </a:rPr>
              <a:t>Başlat</a:t>
            </a:r>
            <a:r>
              <a:rPr lang="tr-TR" altLang="en-US" sz="2000" dirty="0" smtClean="0">
                <a:solidFill>
                  <a:srgbClr val="38363B"/>
                </a:solidFill>
                <a:latin typeface="Open Sans Light" panose="020B0306030504020204" pitchFamily="34" charset="0"/>
                <a:cs typeface="Open Sans Light" panose="020B0306030504020204" pitchFamily="34" charset="0"/>
              </a:rPr>
              <a:t> butonuna tıklayarak dersinizi başlatabilirsiniz.</a:t>
            </a:r>
            <a:endParaRPr lang="tr-TR" altLang="en-US" sz="2000" dirty="0">
              <a:solidFill>
                <a:srgbClr val="38363B"/>
              </a:solidFill>
              <a:latin typeface="Open Sans Light" panose="020B0306030504020204" pitchFamily="34" charset="0"/>
              <a:cs typeface="Open Sans Light" panose="020B0306030504020204" pitchFamily="34" charset="0"/>
            </a:endParaRPr>
          </a:p>
        </p:txBody>
      </p:sp>
      <p:sp>
        <p:nvSpPr>
          <p:cNvPr id="14" name="Metin kutusu 13"/>
          <p:cNvSpPr txBox="1"/>
          <p:nvPr/>
        </p:nvSpPr>
        <p:spPr>
          <a:xfrm flipH="1">
            <a:off x="203199" y="1320047"/>
            <a:ext cx="11786637" cy="523220"/>
          </a:xfrm>
          <a:prstGeom prst="rect">
            <a:avLst/>
          </a:prstGeom>
          <a:noFill/>
        </p:spPr>
        <p:txBody>
          <a:bodyPr wrap="square" rtlCol="0">
            <a:spAutoFit/>
          </a:bodyPr>
          <a:lstStyle/>
          <a:p>
            <a:pPr algn="ctr"/>
            <a:r>
              <a:rPr lang="tr-TR" sz="2800" b="1" dirty="0" smtClean="0">
                <a:solidFill>
                  <a:srgbClr val="C00000"/>
                </a:solidFill>
              </a:rPr>
              <a:t>EBA Canlı Sınıfa Bağlanma</a:t>
            </a:r>
            <a:endParaRPr lang="tr-TR" sz="2800" dirty="0">
              <a:solidFill>
                <a:srgbClr val="C00000"/>
              </a:solidFill>
            </a:endParaRPr>
          </a:p>
        </p:txBody>
      </p:sp>
      <p:sp>
        <p:nvSpPr>
          <p:cNvPr id="12" name="Metin kutusu 11"/>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8" name="Resim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4098" name="Picture 2" descr="C:\Users\W10\Desktop\UE RESİMLER\canlı derslerim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960" y="1843267"/>
            <a:ext cx="9621520" cy="351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5014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559" y="2597922"/>
            <a:ext cx="3790609" cy="3095942"/>
          </a:xfrm>
          <a:prstGeom prst="rect">
            <a:avLst/>
          </a:prstGeom>
        </p:spPr>
      </p:pic>
      <p:sp>
        <p:nvSpPr>
          <p:cNvPr id="12" name="Alt Başlık 2"/>
          <p:cNvSpPr txBox="1">
            <a:spLocks/>
          </p:cNvSpPr>
          <p:nvPr/>
        </p:nvSpPr>
        <p:spPr bwMode="auto">
          <a:xfrm>
            <a:off x="5191760" y="1961674"/>
            <a:ext cx="6798077" cy="346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defTabSz="914400"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EBA Canlı Sınıf Uygulaması kurulumu esnasında yaşanılan teknik aksaklıklardan kaynaklı karşınıza çıkabilecek bazı hatalar bulunmaktadır. Bu hatalar bazen </a:t>
            </a:r>
            <a:r>
              <a:rPr lang="tr-TR" altLang="en-US" sz="2000" dirty="0" err="1" smtClean="0">
                <a:solidFill>
                  <a:srgbClr val="38363B"/>
                </a:solidFill>
                <a:latin typeface="Open Sans Light" panose="020B0306030504020204" pitchFamily="34" charset="0"/>
                <a:cs typeface="Open Sans Light" panose="020B0306030504020204" pitchFamily="34" charset="0"/>
              </a:rPr>
              <a:t>EBA’dan</a:t>
            </a:r>
            <a:r>
              <a:rPr lang="tr-TR" altLang="en-US" sz="2000" dirty="0" smtClean="0">
                <a:solidFill>
                  <a:srgbClr val="38363B"/>
                </a:solidFill>
                <a:latin typeface="Open Sans Light" panose="020B0306030504020204" pitchFamily="34" charset="0"/>
                <a:cs typeface="Open Sans Light" panose="020B0306030504020204" pitchFamily="34" charset="0"/>
              </a:rPr>
              <a:t> kaynaklı da olabilir. </a:t>
            </a:r>
          </a:p>
          <a:p>
            <a:pPr lvl="0" algn="just" defTabSz="914400"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defTabSz="914400"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 hataların kodları ve her hata kodunun çözüm yolunu içeren dokümanı </a:t>
            </a:r>
            <a:r>
              <a:rPr lang="tr-TR" altLang="en-US" sz="2000" dirty="0" smtClean="0">
                <a:solidFill>
                  <a:srgbClr val="38363B"/>
                </a:solidFill>
                <a:latin typeface="Open Sans Light" panose="020B0306030504020204" pitchFamily="34" charset="0"/>
                <a:cs typeface="Open Sans Light" panose="020B0306030504020204" pitchFamily="34" charset="0"/>
                <a:hlinkClick r:id="rId3"/>
              </a:rPr>
              <a:t>http://trabzon.meb.gov.tr</a:t>
            </a:r>
            <a:r>
              <a:rPr lang="tr-TR" altLang="en-US" sz="2000" dirty="0" smtClean="0">
                <a:solidFill>
                  <a:srgbClr val="38363B"/>
                </a:solidFill>
                <a:latin typeface="Open Sans Light" panose="020B0306030504020204" pitchFamily="34" charset="0"/>
                <a:cs typeface="Open Sans Light" panose="020B0306030504020204" pitchFamily="34" charset="0"/>
              </a:rPr>
              <a:t> web sayfası Fatih Projesi menüsü altında yer alan EBA Canlı Ders Dokümanları bölümünde bulabilirsiniz.</a:t>
            </a:r>
          </a:p>
          <a:p>
            <a:pPr lvl="0" algn="just" defTabSz="914400"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Bunun yanında EBA Yardım Merkezi (</a:t>
            </a:r>
            <a:r>
              <a:rPr lang="tr-TR" sz="2000" dirty="0">
                <a:hlinkClick r:id="rId4"/>
              </a:rPr>
              <a:t>http://www.eba.gov.tr/</a:t>
            </a:r>
            <a:r>
              <a:rPr lang="tr-TR" sz="2000" dirty="0" err="1">
                <a:hlinkClick r:id="rId4"/>
              </a:rPr>
              <a:t>yardim-sss</a:t>
            </a:r>
            <a:r>
              <a:rPr lang="tr-TR" sz="2000" dirty="0" smtClean="0">
                <a:hlinkClick r:id="rId4"/>
              </a:rPr>
              <a:t>/</a:t>
            </a:r>
            <a:r>
              <a:rPr lang="tr-TR" sz="2000" dirty="0" smtClean="0"/>
              <a:t>) ve EBA Ana Sayfada bulunan EBA Nasıl (</a:t>
            </a:r>
            <a:r>
              <a:rPr lang="tr-TR" sz="2000" dirty="0">
                <a:hlinkClick r:id="rId5"/>
              </a:rPr>
              <a:t>http://www.eba.gov.tr/#/</a:t>
            </a:r>
            <a:r>
              <a:rPr lang="tr-TR" sz="2000" dirty="0" err="1" smtClean="0">
                <a:hlinkClick r:id="rId5"/>
              </a:rPr>
              <a:t>nasil-eba</a:t>
            </a:r>
            <a:r>
              <a:rPr lang="tr-TR" sz="2000" dirty="0" smtClean="0"/>
              <a:t>) bölümünden de destek alabilirsiniz.</a:t>
            </a:r>
            <a:endParaRPr lang="tr-TR" altLang="en-US" sz="2000" dirty="0">
              <a:solidFill>
                <a:srgbClr val="38363B"/>
              </a:solidFill>
              <a:latin typeface="Open Sans Light" panose="020B0306030504020204" pitchFamily="34" charset="0"/>
              <a:cs typeface="Open Sans Light" panose="020B0306030504020204" pitchFamily="34" charset="0"/>
            </a:endParaRPr>
          </a:p>
        </p:txBody>
      </p:sp>
      <p:sp>
        <p:nvSpPr>
          <p:cNvPr id="13" name="Metin kutusu 12"/>
          <p:cNvSpPr txBox="1"/>
          <p:nvPr/>
        </p:nvSpPr>
        <p:spPr>
          <a:xfrm flipH="1">
            <a:off x="172719" y="1320047"/>
            <a:ext cx="11817117" cy="523220"/>
          </a:xfrm>
          <a:prstGeom prst="rect">
            <a:avLst/>
          </a:prstGeom>
          <a:noFill/>
        </p:spPr>
        <p:txBody>
          <a:bodyPr wrap="square" rtlCol="0">
            <a:spAutoFit/>
          </a:bodyPr>
          <a:lstStyle/>
          <a:p>
            <a:pPr algn="ctr"/>
            <a:r>
              <a:rPr lang="tr-TR" sz="2800" b="1" dirty="0" smtClean="0">
                <a:solidFill>
                  <a:srgbClr val="C00000"/>
                </a:solidFill>
              </a:rPr>
              <a:t>EBA Canlı Ders Hataları ve Çözüm Yolları</a:t>
            </a:r>
            <a:endParaRPr lang="tr-TR" sz="2800" dirty="0">
              <a:solidFill>
                <a:srgbClr val="C00000"/>
              </a:solidFill>
            </a:endParaRPr>
          </a:p>
        </p:txBody>
      </p:sp>
      <p:sp>
        <p:nvSpPr>
          <p:cNvPr id="9" name="Metin kutusu 8"/>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4" name="Resi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5123" name="Picture 3" descr="C:\Users\W10\Desktop\UE RESİMLER\hqdefault.jpg"/>
          <p:cNvPicPr>
            <a:picLocks noChangeAspect="1" noChangeArrowheads="1"/>
          </p:cNvPicPr>
          <p:nvPr/>
        </p:nvPicPr>
        <p:blipFill rotWithShape="1">
          <a:blip r:embed="rId7">
            <a:extLst>
              <a:ext uri="{28A0092B-C50C-407E-A947-70E740481C1C}">
                <a14:useLocalDpi xmlns:a14="http://schemas.microsoft.com/office/drawing/2010/main" val="0"/>
              </a:ext>
            </a:extLst>
          </a:blip>
          <a:srcRect l="15198" t="22753" r="16358" b="19767"/>
          <a:stretch/>
        </p:blipFill>
        <p:spPr bwMode="auto">
          <a:xfrm>
            <a:off x="944880" y="2783840"/>
            <a:ext cx="3129280" cy="197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93110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284479" y="1320047"/>
            <a:ext cx="11705357" cy="523220"/>
          </a:xfrm>
          <a:prstGeom prst="rect">
            <a:avLst/>
          </a:prstGeom>
          <a:noFill/>
        </p:spPr>
        <p:txBody>
          <a:bodyPr wrap="square" rtlCol="0">
            <a:spAutoFit/>
          </a:bodyPr>
          <a:lstStyle/>
          <a:p>
            <a:pPr algn="ctr"/>
            <a:r>
              <a:rPr lang="tr-TR" sz="2800" b="1" dirty="0" smtClean="0">
                <a:solidFill>
                  <a:srgbClr val="C00000"/>
                </a:solidFill>
              </a:rPr>
              <a:t>EBA Canlı Dersi Başlatma</a:t>
            </a:r>
            <a:endParaRPr lang="tr-TR" sz="2800" dirty="0">
              <a:solidFill>
                <a:srgbClr val="C00000"/>
              </a:solidFill>
            </a:endParaRPr>
          </a:p>
        </p:txBody>
      </p:sp>
      <p:sp>
        <p:nvSpPr>
          <p:cNvPr id="2" name="Dikdörtgen 1"/>
          <p:cNvSpPr/>
          <p:nvPr/>
        </p:nvSpPr>
        <p:spPr>
          <a:xfrm>
            <a:off x="8402320" y="1843267"/>
            <a:ext cx="3355052" cy="4708981"/>
          </a:xfrm>
          <a:prstGeom prst="rect">
            <a:avLst/>
          </a:prstGeom>
        </p:spPr>
        <p:txBody>
          <a:bodyPr wrap="square">
            <a:spAutoFit/>
          </a:bodyPr>
          <a:lstStyle/>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Canlı Dersinizi başlatmak için </a:t>
            </a:r>
            <a:r>
              <a:rPr lang="tr-TR" altLang="en-US" sz="2000" dirty="0" smtClean="0">
                <a:solidFill>
                  <a:srgbClr val="FF0000"/>
                </a:solidFill>
                <a:latin typeface="Open Sans Light" panose="020B0306030504020204" pitchFamily="34" charset="0"/>
                <a:cs typeface="Open Sans Light" panose="020B0306030504020204" pitchFamily="34" charset="0"/>
              </a:rPr>
              <a:t>Başlat</a:t>
            </a:r>
            <a:r>
              <a:rPr lang="tr-TR" altLang="en-US" sz="2000" dirty="0" smtClean="0">
                <a:solidFill>
                  <a:srgbClr val="38363B"/>
                </a:solidFill>
                <a:latin typeface="Open Sans Light" panose="020B0306030504020204" pitchFamily="34" charset="0"/>
                <a:cs typeface="Open Sans Light" panose="020B0306030504020204" pitchFamily="34" charset="0"/>
              </a:rPr>
              <a:t> butonuna tıkladıktan sonra karşınıza bir geri sayım ekranı gelecektir. Geri sayım bitip derisiniz hazırlandıktan sonra karşınıza yanda gördüğünüz uyarı mesajı çıkacak. </a:t>
            </a:r>
            <a:r>
              <a:rPr lang="tr-TR" altLang="en-US" sz="2000" dirty="0" smtClean="0">
                <a:solidFill>
                  <a:srgbClr val="FF0000"/>
                </a:solidFill>
                <a:latin typeface="Open Sans Light" panose="020B0306030504020204" pitchFamily="34" charset="0"/>
                <a:cs typeface="Open Sans Light" panose="020B0306030504020204" pitchFamily="34" charset="0"/>
              </a:rPr>
              <a:t>«EBA Canlı Ders.exe adlı uygulamayı aç»</a:t>
            </a:r>
            <a:r>
              <a:rPr lang="tr-TR" altLang="en-US" sz="2000" dirty="0" smtClean="0">
                <a:solidFill>
                  <a:srgbClr val="38363B"/>
                </a:solidFill>
                <a:latin typeface="Open Sans Light" panose="020B0306030504020204" pitchFamily="34" charset="0"/>
                <a:cs typeface="Open Sans Light" panose="020B0306030504020204" pitchFamily="34" charset="0"/>
              </a:rPr>
              <a:t> butonuna tıklayarak canlı dersinizi başlatabilirsiniz.</a:t>
            </a: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a:spcBef>
                <a:spcPct val="0"/>
              </a:spcBef>
            </a:pPr>
            <a:r>
              <a:rPr lang="tr-TR" altLang="en-US" sz="2000" dirty="0">
                <a:solidFill>
                  <a:srgbClr val="38363B"/>
                </a:solidFill>
                <a:latin typeface="Open Sans Light" panose="020B0306030504020204" pitchFamily="34" charset="0"/>
                <a:cs typeface="Open Sans Light" panose="020B0306030504020204" pitchFamily="34" charset="0"/>
              </a:rPr>
              <a:t> </a:t>
            </a:r>
          </a:p>
          <a:p>
            <a:pPr algn="just"/>
            <a:endParaRPr lang="tr-TR" sz="2000" dirty="0"/>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1026" name="Picture 2" descr="C:\Users\W10\Desktop\UE RESİMLER\uy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558" y="1843267"/>
            <a:ext cx="7839200" cy="476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63404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284479" y="1320047"/>
            <a:ext cx="11705357" cy="523220"/>
          </a:xfrm>
          <a:prstGeom prst="rect">
            <a:avLst/>
          </a:prstGeom>
          <a:noFill/>
        </p:spPr>
        <p:txBody>
          <a:bodyPr wrap="square" rtlCol="0">
            <a:spAutoFit/>
          </a:bodyPr>
          <a:lstStyle/>
          <a:p>
            <a:pPr algn="ctr"/>
            <a:r>
              <a:rPr lang="tr-TR" sz="2800" b="1" dirty="0" smtClean="0">
                <a:solidFill>
                  <a:srgbClr val="C00000"/>
                </a:solidFill>
              </a:rPr>
              <a:t>EBA Canlı Ders İlk Ayarlar</a:t>
            </a:r>
            <a:endParaRPr lang="tr-TR" sz="2800" dirty="0">
              <a:solidFill>
                <a:srgbClr val="C00000"/>
              </a:solidFill>
            </a:endParaRPr>
          </a:p>
        </p:txBody>
      </p:sp>
      <p:sp>
        <p:nvSpPr>
          <p:cNvPr id="2" name="Dikdörtgen 1"/>
          <p:cNvSpPr/>
          <p:nvPr/>
        </p:nvSpPr>
        <p:spPr>
          <a:xfrm>
            <a:off x="8402320" y="1843267"/>
            <a:ext cx="3355052" cy="4708981"/>
          </a:xfrm>
          <a:prstGeom prst="rect">
            <a:avLst/>
          </a:prstGeom>
        </p:spPr>
        <p:txBody>
          <a:bodyPr wrap="square">
            <a:spAutoFit/>
          </a:bodyPr>
          <a:lstStyle/>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Canlı Dersi başlattığınız zaman karşınıza ilk olarak bu uyarı çıkacaktır. </a:t>
            </a:r>
          </a:p>
          <a:p>
            <a:pPr lvl="0" algn="just">
              <a:spcBef>
                <a:spcPct val="0"/>
              </a:spcBef>
            </a:pPr>
            <a:endParaRPr lang="tr-TR" altLang="en-US" sz="2000" dirty="0" smtClean="0">
              <a:solidFill>
                <a:srgbClr val="38363B"/>
              </a:solidFill>
              <a:latin typeface="Open Sans Light" panose="020B0306030504020204" pitchFamily="34" charset="0"/>
              <a:cs typeface="Open Sans Light" panose="020B0306030504020204" pitchFamily="34" charset="0"/>
            </a:endParaRPr>
          </a:p>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Burada yer alan </a:t>
            </a:r>
            <a:r>
              <a:rPr lang="tr-TR" altLang="en-US" sz="2000" dirty="0" smtClean="0">
                <a:solidFill>
                  <a:srgbClr val="FF0000"/>
                </a:solidFill>
                <a:latin typeface="Open Sans Light" panose="020B0306030504020204" pitchFamily="34" charset="0"/>
                <a:cs typeface="Open Sans Light" panose="020B0306030504020204" pitchFamily="34" charset="0"/>
              </a:rPr>
              <a:t>«Bilgisayar Ses Sistemi ile Bağlan» </a:t>
            </a:r>
            <a:r>
              <a:rPr lang="tr-TR" altLang="en-US" sz="2000" dirty="0" smtClean="0">
                <a:solidFill>
                  <a:srgbClr val="38363B"/>
                </a:solidFill>
                <a:latin typeface="Open Sans Light" panose="020B0306030504020204" pitchFamily="34" charset="0"/>
                <a:cs typeface="Open Sans Light" panose="020B0306030504020204" pitchFamily="34" charset="0"/>
              </a:rPr>
              <a:t>seçeneğini tıklayarak ilk ayarları tamamlamış olursunuz. Bunun haricinde diğer ayarlar varsayılan olarak gelecektir. Öğrenci kameraları kapalı bir şekilde ders başlayacaktır.</a:t>
            </a: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a:spcBef>
                <a:spcPct val="0"/>
              </a:spcBef>
            </a:pPr>
            <a:r>
              <a:rPr lang="tr-TR" altLang="en-US" sz="2000" dirty="0">
                <a:solidFill>
                  <a:srgbClr val="38363B"/>
                </a:solidFill>
                <a:latin typeface="Open Sans Light" panose="020B0306030504020204" pitchFamily="34" charset="0"/>
                <a:cs typeface="Open Sans Light" panose="020B0306030504020204" pitchFamily="34" charset="0"/>
              </a:rPr>
              <a:t> </a:t>
            </a:r>
          </a:p>
          <a:p>
            <a:pPr algn="just"/>
            <a:endParaRPr lang="tr-TR" sz="2000" dirty="0"/>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2050" name="Picture 2" descr="C:\Users\W10\Desktop\UE RESİMLER\uy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1795781"/>
            <a:ext cx="8117841" cy="4756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4043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284479" y="1320047"/>
            <a:ext cx="11705357" cy="523220"/>
          </a:xfrm>
          <a:prstGeom prst="rect">
            <a:avLst/>
          </a:prstGeom>
          <a:noFill/>
        </p:spPr>
        <p:txBody>
          <a:bodyPr wrap="square" rtlCol="0">
            <a:spAutoFit/>
          </a:bodyPr>
          <a:lstStyle/>
          <a:p>
            <a:pPr algn="ctr"/>
            <a:r>
              <a:rPr lang="tr-TR" sz="2800" b="1" dirty="0" smtClean="0">
                <a:solidFill>
                  <a:srgbClr val="C00000"/>
                </a:solidFill>
              </a:rPr>
              <a:t>EBA Canlı Ders Ana Ekran Tanıtımı</a:t>
            </a:r>
            <a:endParaRPr lang="tr-TR" sz="2800" dirty="0">
              <a:solidFill>
                <a:srgbClr val="C00000"/>
              </a:solidFill>
            </a:endParaRPr>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3074" name="Picture 2" descr="C:\Users\W10\Desktop\UE RESİMLER\uyg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93" y="1843266"/>
            <a:ext cx="11318242" cy="4933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7014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284479" y="1320047"/>
            <a:ext cx="11705357" cy="523220"/>
          </a:xfrm>
          <a:prstGeom prst="rect">
            <a:avLst/>
          </a:prstGeom>
          <a:noFill/>
        </p:spPr>
        <p:txBody>
          <a:bodyPr wrap="square" rtlCol="0">
            <a:spAutoFit/>
          </a:bodyPr>
          <a:lstStyle/>
          <a:p>
            <a:pPr algn="ctr"/>
            <a:r>
              <a:rPr lang="tr-TR" sz="2800" b="1" dirty="0" smtClean="0">
                <a:solidFill>
                  <a:srgbClr val="C00000"/>
                </a:solidFill>
              </a:rPr>
              <a:t>EBA Canlı Ders Katılımcılar Listesi</a:t>
            </a:r>
            <a:endParaRPr lang="tr-TR" sz="2800" dirty="0">
              <a:solidFill>
                <a:srgbClr val="C00000"/>
              </a:solidFill>
            </a:endParaRPr>
          </a:p>
        </p:txBody>
      </p:sp>
      <p:sp>
        <p:nvSpPr>
          <p:cNvPr id="2" name="Dikdörtgen 1"/>
          <p:cNvSpPr/>
          <p:nvPr/>
        </p:nvSpPr>
        <p:spPr>
          <a:xfrm>
            <a:off x="2875280" y="2321066"/>
            <a:ext cx="8882092" cy="3477875"/>
          </a:xfrm>
          <a:prstGeom prst="rect">
            <a:avLst/>
          </a:prstGeom>
        </p:spPr>
        <p:txBody>
          <a:bodyPr wrap="square">
            <a:spAutoFit/>
          </a:bodyPr>
          <a:lstStyle/>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Ekranın alt bölümünde yer alan katılımcıları yönet bölümüne tıklayarak dersinize katılan öğrencilerin listesine ulaşabilirsiniz.</a:t>
            </a:r>
          </a:p>
          <a:p>
            <a:pPr lvl="0" algn="just">
              <a:spcBef>
                <a:spcPct val="0"/>
              </a:spcBef>
            </a:pPr>
            <a:endParaRPr lang="tr-TR" altLang="en-US" sz="2000" dirty="0" smtClean="0">
              <a:solidFill>
                <a:srgbClr val="38363B"/>
              </a:solidFill>
              <a:latin typeface="Open Sans Light" panose="020B0306030504020204" pitchFamily="34" charset="0"/>
              <a:cs typeface="Open Sans Light" panose="020B0306030504020204" pitchFamily="34" charset="0"/>
            </a:endParaRPr>
          </a:p>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Öğrencilere dersler EBA üzerinden tanımlı geldiği için derse kayıtlı olmayan herhangi bir öğrencinin derse bağlanması imkansızdır. Bu sebeple öğrenciler herhangi bir öğretmen onayı veya bekleme odası işlemine tabi olmadan derse bağlanabilirler.</a:t>
            </a:r>
          </a:p>
          <a:p>
            <a:pPr lvl="0" algn="just">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Alt bölümde bulunan «Herkesin Sesini Aç» ve «Herkesin Sesini Kapat» butonları ile toplu halde mikrofonları açıp kapatabilirsiniz.</a:t>
            </a:r>
            <a:endParaRPr lang="tr-TR" altLang="en-US" sz="2000" dirty="0">
              <a:solidFill>
                <a:srgbClr val="38363B"/>
              </a:solidFill>
              <a:latin typeface="Open Sans Light" panose="020B0306030504020204" pitchFamily="34" charset="0"/>
              <a:cs typeface="Open Sans Light" panose="020B0306030504020204" pitchFamily="34" charset="0"/>
            </a:endParaRPr>
          </a:p>
          <a:p>
            <a:pPr algn="just"/>
            <a:endParaRPr lang="tr-TR" sz="2000" dirty="0"/>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4098" name="Picture 2" descr="C:\Users\W10\Desktop\UE RESİMLER\uyg 4 katılımcıl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1600200"/>
            <a:ext cx="2092379" cy="506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77792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284479" y="1320047"/>
            <a:ext cx="11705357" cy="523220"/>
          </a:xfrm>
          <a:prstGeom prst="rect">
            <a:avLst/>
          </a:prstGeom>
          <a:noFill/>
        </p:spPr>
        <p:txBody>
          <a:bodyPr wrap="square" rtlCol="0">
            <a:spAutoFit/>
          </a:bodyPr>
          <a:lstStyle/>
          <a:p>
            <a:pPr algn="ctr"/>
            <a:r>
              <a:rPr lang="tr-TR" sz="2800" b="1" dirty="0" smtClean="0">
                <a:solidFill>
                  <a:srgbClr val="C00000"/>
                </a:solidFill>
              </a:rPr>
              <a:t>EBA Canlı Ders Mikrofon ve Kamera Ayarları</a:t>
            </a:r>
            <a:endParaRPr lang="tr-TR" sz="2800" dirty="0">
              <a:solidFill>
                <a:srgbClr val="C00000"/>
              </a:solidFill>
            </a:endParaRPr>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5122" name="Picture 2" descr="C:\Users\W10\Desktop\UE RESİMLER\uyg 5 ses kame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8117" y="2001520"/>
            <a:ext cx="3438843" cy="144062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10\Desktop\UE RESİMLER\uyg 7 öğrenci kameraları.jpg"/>
          <p:cNvPicPr>
            <a:picLocks noChangeAspect="1" noChangeArrowheads="1"/>
          </p:cNvPicPr>
          <p:nvPr/>
        </p:nvPicPr>
        <p:blipFill rotWithShape="1">
          <a:blip r:embed="rId5">
            <a:extLst>
              <a:ext uri="{28A0092B-C50C-407E-A947-70E740481C1C}">
                <a14:useLocalDpi xmlns:a14="http://schemas.microsoft.com/office/drawing/2010/main" val="0"/>
              </a:ext>
            </a:extLst>
          </a:blip>
          <a:srcRect l="4440" t="5556" b="21744"/>
          <a:stretch/>
        </p:blipFill>
        <p:spPr bwMode="auto">
          <a:xfrm>
            <a:off x="6958246" y="2001520"/>
            <a:ext cx="3954950" cy="144062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19761" y="3556000"/>
            <a:ext cx="5293360" cy="2585323"/>
          </a:xfrm>
          <a:prstGeom prst="rect">
            <a:avLst/>
          </a:prstGeom>
          <a:noFill/>
        </p:spPr>
        <p:txBody>
          <a:bodyPr wrap="square" rtlCol="0">
            <a:spAutoFit/>
          </a:bodyPr>
          <a:lstStyle/>
          <a:p>
            <a:pPr algn="just"/>
            <a:r>
              <a:rPr lang="tr-TR" dirty="0" smtClean="0"/>
              <a:t>       Öğretmen ve öğrenciler Canlı Ders uygulama ekranının sol alt köşesinde yer alan Mikrofon ve Kamera simgelerine tıklayarak bu özellikleri açıp kapatabilirler.</a:t>
            </a:r>
          </a:p>
          <a:p>
            <a:pPr algn="just"/>
            <a:r>
              <a:rPr lang="tr-TR" dirty="0"/>
              <a:t> </a:t>
            </a:r>
            <a:r>
              <a:rPr lang="tr-TR" dirty="0" smtClean="0"/>
              <a:t>      Burada dersin işlenişi açısından öğretmen mikrofonunun açık, öğrenci mikrofonlarının kapalı olması ve ses yankısını engellemek için mümkünse mikrofonlu kulaklıkla yayına bağlanılması yararlı olacaktır. </a:t>
            </a:r>
            <a:endParaRPr lang="tr-TR" dirty="0"/>
          </a:p>
        </p:txBody>
      </p:sp>
      <p:sp>
        <p:nvSpPr>
          <p:cNvPr id="14" name="Metin kutusu 13"/>
          <p:cNvSpPr txBox="1"/>
          <p:nvPr/>
        </p:nvSpPr>
        <p:spPr>
          <a:xfrm>
            <a:off x="6289041" y="3525519"/>
            <a:ext cx="5293360" cy="2585323"/>
          </a:xfrm>
          <a:prstGeom prst="rect">
            <a:avLst/>
          </a:prstGeom>
          <a:noFill/>
        </p:spPr>
        <p:txBody>
          <a:bodyPr wrap="square" rtlCol="0">
            <a:spAutoFit/>
          </a:bodyPr>
          <a:lstStyle/>
          <a:p>
            <a:pPr algn="just"/>
            <a:r>
              <a:rPr lang="tr-TR" dirty="0" smtClean="0"/>
              <a:t>       Öğretmenler katılımcılar listesinde öğrenci hizasında bulunan mikrofon ve kamera simgelerine tıklayarak o öğrencinin kamerasını veya mikrofonunu açıp kapatabilir. </a:t>
            </a:r>
          </a:p>
          <a:p>
            <a:pPr algn="just"/>
            <a:endParaRPr lang="tr-TR" dirty="0" smtClean="0"/>
          </a:p>
          <a:p>
            <a:pPr lvl="0" algn="just"/>
            <a:r>
              <a:rPr lang="tr-TR" altLang="en-US" dirty="0">
                <a:solidFill>
                  <a:srgbClr val="38363B"/>
                </a:solidFill>
                <a:cs typeface="Open Sans Light" panose="020B0306030504020204" pitchFamily="34" charset="0"/>
              </a:rPr>
              <a:t> </a:t>
            </a:r>
            <a:r>
              <a:rPr lang="tr-TR" altLang="en-US" dirty="0" smtClean="0">
                <a:solidFill>
                  <a:srgbClr val="38363B"/>
                </a:solidFill>
                <a:cs typeface="Open Sans Light" panose="020B0306030504020204" pitchFamily="34" charset="0"/>
              </a:rPr>
              <a:t>      Yalnız </a:t>
            </a:r>
            <a:r>
              <a:rPr lang="tr-TR" altLang="en-US" dirty="0">
                <a:solidFill>
                  <a:srgbClr val="38363B"/>
                </a:solidFill>
                <a:cs typeface="Open Sans Light" panose="020B0306030504020204" pitchFamily="34" charset="0"/>
              </a:rPr>
              <a:t>burada öğrenci kamerası açılacağı zaman öğrenciye uyarı gitmektedir. Öğrenci kabul ettikten sonra kamerası açılmaktadır.</a:t>
            </a:r>
          </a:p>
          <a:p>
            <a:pPr algn="just"/>
            <a:endParaRPr lang="tr-TR" dirty="0"/>
          </a:p>
        </p:txBody>
      </p:sp>
    </p:spTree>
    <p:extLst>
      <p:ext uri="{BB962C8B-B14F-4D97-AF65-F5344CB8AC3E}">
        <p14:creationId xmlns:p14="http://schemas.microsoft.com/office/powerpoint/2010/main" val="346681910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284479" y="1320047"/>
            <a:ext cx="11705357" cy="523220"/>
          </a:xfrm>
          <a:prstGeom prst="rect">
            <a:avLst/>
          </a:prstGeom>
          <a:noFill/>
        </p:spPr>
        <p:txBody>
          <a:bodyPr wrap="square" rtlCol="0">
            <a:spAutoFit/>
          </a:bodyPr>
          <a:lstStyle/>
          <a:p>
            <a:pPr algn="ctr"/>
            <a:r>
              <a:rPr lang="tr-TR" sz="2800" b="1" dirty="0" smtClean="0">
                <a:solidFill>
                  <a:srgbClr val="C00000"/>
                </a:solidFill>
              </a:rPr>
              <a:t>EBA Canlı Ders Ekran Paylaşımı</a:t>
            </a:r>
            <a:endParaRPr lang="tr-TR" sz="2800" dirty="0">
              <a:solidFill>
                <a:srgbClr val="C00000"/>
              </a:solidFill>
            </a:endParaRPr>
          </a:p>
        </p:txBody>
      </p:sp>
      <p:sp>
        <p:nvSpPr>
          <p:cNvPr id="2" name="Dikdörtgen 1"/>
          <p:cNvSpPr/>
          <p:nvPr/>
        </p:nvSpPr>
        <p:spPr>
          <a:xfrm>
            <a:off x="8402320" y="2081513"/>
            <a:ext cx="3355052" cy="4401205"/>
          </a:xfrm>
          <a:prstGeom prst="rect">
            <a:avLst/>
          </a:prstGeom>
        </p:spPr>
        <p:txBody>
          <a:bodyPr wrap="square">
            <a:spAutoFit/>
          </a:bodyPr>
          <a:lstStyle/>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Öğretmen ve eğer izin verilirse öğrenciler Ekran Paylaşımı yapabilirler. </a:t>
            </a:r>
          </a:p>
          <a:p>
            <a:pPr lvl="0" algn="just">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Bunun için ekranın alt kısmında bulunan Ekran Paylaşımı butonuna tıkladıktan sonra paylaşım yapılacak seçeneğin işaretlenmesi ve Paylaş butonuna tıklanması sonucu paylaşım yapılabilir.</a:t>
            </a: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a:spcBef>
                <a:spcPct val="0"/>
              </a:spcBef>
            </a:pPr>
            <a:r>
              <a:rPr lang="tr-TR" altLang="en-US" sz="2000" dirty="0">
                <a:solidFill>
                  <a:srgbClr val="38363B"/>
                </a:solidFill>
                <a:latin typeface="Open Sans Light" panose="020B0306030504020204" pitchFamily="34" charset="0"/>
                <a:cs typeface="Open Sans Light" panose="020B0306030504020204" pitchFamily="34" charset="0"/>
              </a:rPr>
              <a:t> </a:t>
            </a:r>
          </a:p>
          <a:p>
            <a:pPr algn="just"/>
            <a:endParaRPr lang="tr-TR" sz="2000" dirty="0"/>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7170" name="Picture 2" descr="C:\Users\W10\Desktop\UE RESİMLER\uyg 6 ekran paylaşımı seçenekle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8" y="1929753"/>
            <a:ext cx="8036561" cy="4704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9758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flipH="1">
            <a:off x="6874207" y="882698"/>
            <a:ext cx="5162939" cy="430887"/>
          </a:xfrm>
          <a:prstGeom prst="rect">
            <a:avLst/>
          </a:prstGeom>
          <a:noFill/>
        </p:spPr>
        <p:txBody>
          <a:bodyPr wrap="square" rtlCol="0">
            <a:spAutoFit/>
          </a:bodyPr>
          <a:lstStyle/>
          <a:p>
            <a:pPr algn="r"/>
            <a:r>
              <a:rPr lang="tr-TR" sz="2200" b="1" dirty="0" smtClean="0">
                <a:solidFill>
                  <a:srgbClr val="3D99A5"/>
                </a:solidFill>
              </a:rPr>
              <a:t>UZAKTAN EĞİTİM ÖĞRETMEN EĞİTİMİ</a:t>
            </a:r>
            <a:endParaRPr lang="tr-TR" sz="2200" dirty="0">
              <a:solidFill>
                <a:srgbClr val="3D99A5"/>
              </a:solidFill>
            </a:endParaRPr>
          </a:p>
        </p:txBody>
      </p:sp>
      <p:sp>
        <p:nvSpPr>
          <p:cNvPr id="5" name="Metin kutusu 4"/>
          <p:cNvSpPr txBox="1"/>
          <p:nvPr/>
        </p:nvSpPr>
        <p:spPr>
          <a:xfrm flipH="1">
            <a:off x="65370" y="1412326"/>
            <a:ext cx="12031554" cy="523220"/>
          </a:xfrm>
          <a:prstGeom prst="rect">
            <a:avLst/>
          </a:prstGeom>
          <a:noFill/>
        </p:spPr>
        <p:txBody>
          <a:bodyPr wrap="square" rtlCol="0">
            <a:spAutoFit/>
          </a:bodyPr>
          <a:lstStyle/>
          <a:p>
            <a:pPr algn="ctr"/>
            <a:r>
              <a:rPr lang="tr-TR" sz="2800" b="1" dirty="0" smtClean="0">
                <a:solidFill>
                  <a:srgbClr val="C00000"/>
                </a:solidFill>
              </a:rPr>
              <a:t>Uzaktan Eğitim Nedir? Nasıl Yapılır?</a:t>
            </a:r>
            <a:endParaRPr lang="tr-TR" sz="2800" dirty="0">
              <a:solidFill>
                <a:srgbClr val="C00000"/>
              </a:solidFill>
            </a:endParaRPr>
          </a:p>
        </p:txBody>
      </p:sp>
      <p:sp>
        <p:nvSpPr>
          <p:cNvPr id="2" name="Dikdörtgen 1"/>
          <p:cNvSpPr/>
          <p:nvPr/>
        </p:nvSpPr>
        <p:spPr>
          <a:xfrm>
            <a:off x="578840" y="5398570"/>
            <a:ext cx="10956022" cy="1015663"/>
          </a:xfrm>
          <a:prstGeom prst="rect">
            <a:avLst/>
          </a:prstGeom>
        </p:spPr>
        <p:txBody>
          <a:bodyPr wrap="square">
            <a:spAutoFit/>
          </a:bodyPr>
          <a:lstStyle/>
          <a:p>
            <a:pPr lvl="0" algn="ctr">
              <a:defRPr/>
            </a:pPr>
            <a:r>
              <a:rPr lang="tr-TR" altLang="en-US" sz="2000" dirty="0" smtClean="0">
                <a:solidFill>
                  <a:srgbClr val="FF0000"/>
                </a:solidFill>
                <a:latin typeface="Open Sans Light" panose="020B0306030504020204" pitchFamily="34" charset="0"/>
                <a:cs typeface="Open Sans Light" panose="020B0306030504020204" pitchFamily="34" charset="0"/>
              </a:rPr>
              <a:t>Uzaktan Eğitim </a:t>
            </a:r>
            <a:r>
              <a:rPr lang="tr-TR" altLang="en-US" sz="2000" dirty="0" smtClean="0">
                <a:solidFill>
                  <a:srgbClr val="38363B"/>
                </a:solidFill>
                <a:latin typeface="Open Sans Light" panose="020B0306030504020204" pitchFamily="34" charset="0"/>
                <a:cs typeface="Open Sans Light" panose="020B0306030504020204" pitchFamily="34" charset="0"/>
              </a:rPr>
              <a:t>fiziksel olarak aynı ortamda bulunmayan öğretmen, öğrenci ve öğretim materyallerinin teknoloji aracılığıyla bir araya getirilerek yürütüldüğü eğitim faaliyetidir.</a:t>
            </a:r>
            <a:endParaRPr lang="tr-TR" altLang="en-US" sz="2000" dirty="0">
              <a:solidFill>
                <a:srgbClr val="C00000"/>
              </a:solidFill>
              <a:latin typeface="Open Sans Light" panose="020B0306030504020204" pitchFamily="34" charset="0"/>
              <a:cs typeface="Open Sans Light" panose="020B0306030504020204" pitchFamily="34" charset="0"/>
            </a:endParaRPr>
          </a:p>
          <a:p>
            <a:pPr algn="ctr"/>
            <a:endParaRPr lang="tr-TR" sz="2000" dirty="0"/>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2051" name="Picture 3" descr="C:\Users\W10\Desktop\UE RESİMLER\UENED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751" y="1935546"/>
            <a:ext cx="6452792" cy="328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734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284479" y="1320047"/>
            <a:ext cx="11705357" cy="523220"/>
          </a:xfrm>
          <a:prstGeom prst="rect">
            <a:avLst/>
          </a:prstGeom>
          <a:noFill/>
        </p:spPr>
        <p:txBody>
          <a:bodyPr wrap="square" rtlCol="0">
            <a:spAutoFit/>
          </a:bodyPr>
          <a:lstStyle/>
          <a:p>
            <a:pPr algn="ctr"/>
            <a:r>
              <a:rPr lang="tr-TR" sz="2800" b="1" dirty="0" smtClean="0">
                <a:solidFill>
                  <a:srgbClr val="C00000"/>
                </a:solidFill>
              </a:rPr>
              <a:t>EBA Canlı Ders Ekran Paylaşımında Ses Aktarımı</a:t>
            </a:r>
            <a:endParaRPr lang="tr-TR" sz="2800" dirty="0">
              <a:solidFill>
                <a:srgbClr val="C00000"/>
              </a:solidFill>
            </a:endParaRPr>
          </a:p>
        </p:txBody>
      </p:sp>
      <p:sp>
        <p:nvSpPr>
          <p:cNvPr id="2" name="Dikdörtgen 1"/>
          <p:cNvSpPr/>
          <p:nvPr/>
        </p:nvSpPr>
        <p:spPr>
          <a:xfrm>
            <a:off x="6593840" y="2081513"/>
            <a:ext cx="5163532" cy="4401205"/>
          </a:xfrm>
          <a:prstGeom prst="rect">
            <a:avLst/>
          </a:prstGeom>
        </p:spPr>
        <p:txBody>
          <a:bodyPr wrap="square">
            <a:spAutoFit/>
          </a:bodyPr>
          <a:lstStyle/>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Paylaşım yapılırken </a:t>
            </a:r>
            <a:r>
              <a:rPr lang="tr-TR" altLang="en-US" sz="2000" dirty="0" err="1" smtClean="0">
                <a:solidFill>
                  <a:srgbClr val="38363B"/>
                </a:solidFill>
                <a:latin typeface="Open Sans Light" panose="020B0306030504020204" pitchFamily="34" charset="0"/>
                <a:cs typeface="Open Sans Light" panose="020B0306030504020204" pitchFamily="34" charset="0"/>
              </a:rPr>
              <a:t>Screen</a:t>
            </a:r>
            <a:r>
              <a:rPr lang="tr-TR" altLang="en-US" sz="2000" dirty="0" smtClean="0">
                <a:solidFill>
                  <a:srgbClr val="38363B"/>
                </a:solidFill>
                <a:latin typeface="Open Sans Light" panose="020B0306030504020204" pitchFamily="34" charset="0"/>
                <a:cs typeface="Open Sans Light" panose="020B0306030504020204" pitchFamily="34" charset="0"/>
              </a:rPr>
              <a:t> seçeneği ile tüm ekran paylaşılabilir. Beyaz Tahta özelliğini seçerek ekranı bir tahta gibi kullanabilir veya alt kısımda bulunan ve o an bilgisayarınızda açık olan dosya, video veya internet sayfalarını öğrencilerle paylaşabilirsiniz.</a:t>
            </a:r>
          </a:p>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 işlemi yaparken hemen altta bulunan «Bilgisayarın Sesini Paylaş» seçeneği işaretlenirse paylaştığınız içerikte yer alan video sesleri vs. öğrencilerine gidecektir. Aksi taktirde açtığınız videonun sesi derse katılan öğrencilere gitmeyecektir.</a:t>
            </a:r>
            <a:endParaRPr lang="tr-TR" altLang="en-US" sz="2000" dirty="0">
              <a:solidFill>
                <a:srgbClr val="38363B"/>
              </a:solidFill>
              <a:latin typeface="Open Sans Light" panose="020B0306030504020204" pitchFamily="34" charset="0"/>
              <a:cs typeface="Open Sans Light" panose="020B0306030504020204" pitchFamily="34" charset="0"/>
            </a:endParaRPr>
          </a:p>
          <a:p>
            <a:pPr algn="just"/>
            <a:endParaRPr lang="tr-TR" sz="2000" dirty="0"/>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8194" name="Picture 2" descr="C:\Users\W10\Desktop\UE RESİMLER\uyg 6 ekran paylaşımı bilgisayarın sesini karşıya aktar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2081513"/>
            <a:ext cx="6116321" cy="424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55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284479" y="1320047"/>
            <a:ext cx="11705357" cy="523220"/>
          </a:xfrm>
          <a:prstGeom prst="rect">
            <a:avLst/>
          </a:prstGeom>
          <a:noFill/>
        </p:spPr>
        <p:txBody>
          <a:bodyPr wrap="square" rtlCol="0">
            <a:spAutoFit/>
          </a:bodyPr>
          <a:lstStyle/>
          <a:p>
            <a:pPr algn="ctr"/>
            <a:r>
              <a:rPr lang="tr-TR" sz="2800" b="1" dirty="0" smtClean="0">
                <a:solidFill>
                  <a:srgbClr val="C00000"/>
                </a:solidFill>
              </a:rPr>
              <a:t>EBA Canlı Ders Ekran Paylaşımı Üst Araç Çubuğu</a:t>
            </a:r>
            <a:endParaRPr lang="tr-TR" sz="2800" dirty="0">
              <a:solidFill>
                <a:srgbClr val="C00000"/>
              </a:solidFill>
            </a:endParaRPr>
          </a:p>
        </p:txBody>
      </p:sp>
      <p:sp>
        <p:nvSpPr>
          <p:cNvPr id="2" name="Dikdörtgen 1"/>
          <p:cNvSpPr/>
          <p:nvPr/>
        </p:nvSpPr>
        <p:spPr>
          <a:xfrm>
            <a:off x="7366000" y="2081513"/>
            <a:ext cx="4391372" cy="4708981"/>
          </a:xfrm>
          <a:prstGeom prst="rect">
            <a:avLst/>
          </a:prstGeom>
        </p:spPr>
        <p:txBody>
          <a:bodyPr wrap="square">
            <a:spAutoFit/>
          </a:bodyPr>
          <a:lstStyle/>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Ekran Paylaşımı yapıldıktan sonra ekranın altta bulunan ses, kamera, katılımcılar, yeni paylaşım özelliklerini de içine alan bir araç çubuğu ekranın üst kısmına çıkacaktır.</a:t>
            </a:r>
          </a:p>
          <a:p>
            <a:pPr lvl="0" algn="just">
              <a:spcBef>
                <a:spcPct val="0"/>
              </a:spcBef>
            </a:pPr>
            <a:endParaRPr lang="tr-TR" altLang="en-US" sz="2000" dirty="0" smtClean="0">
              <a:solidFill>
                <a:srgbClr val="38363B"/>
              </a:solidFill>
              <a:latin typeface="Open Sans Light" panose="020B0306030504020204" pitchFamily="34" charset="0"/>
              <a:cs typeface="Open Sans Light" panose="020B0306030504020204" pitchFamily="34" charset="0"/>
            </a:endParaRPr>
          </a:p>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Burada yer alan </a:t>
            </a:r>
            <a:r>
              <a:rPr lang="tr-TR" altLang="en-US" sz="2000" b="1" dirty="0" smtClean="0">
                <a:solidFill>
                  <a:srgbClr val="FF0000"/>
                </a:solidFill>
                <a:latin typeface="Open Sans Light" panose="020B0306030504020204" pitchFamily="34" charset="0"/>
                <a:cs typeface="Open Sans Light" panose="020B0306030504020204" pitchFamily="34" charset="0"/>
              </a:rPr>
              <a:t>Duraklat</a:t>
            </a:r>
            <a:r>
              <a:rPr lang="tr-TR" altLang="en-US" sz="2000" dirty="0" smtClean="0">
                <a:solidFill>
                  <a:srgbClr val="38363B"/>
                </a:solidFill>
                <a:latin typeface="Open Sans Light" panose="020B0306030504020204" pitchFamily="34" charset="0"/>
                <a:cs typeface="Open Sans Light" panose="020B0306030504020204" pitchFamily="34" charset="0"/>
              </a:rPr>
              <a:t> butonu ile paylaşımı duraklatabilir,  kırmızı </a:t>
            </a:r>
            <a:r>
              <a:rPr lang="tr-TR" altLang="en-US" sz="2000" b="1" dirty="0" smtClean="0">
                <a:solidFill>
                  <a:srgbClr val="FF0000"/>
                </a:solidFill>
                <a:latin typeface="Open Sans Light" panose="020B0306030504020204" pitchFamily="34" charset="0"/>
                <a:cs typeface="Open Sans Light" panose="020B0306030504020204" pitchFamily="34" charset="0"/>
              </a:rPr>
              <a:t>Durdur</a:t>
            </a:r>
            <a:r>
              <a:rPr lang="tr-TR" altLang="en-US" sz="2000" dirty="0" smtClean="0">
                <a:solidFill>
                  <a:srgbClr val="38363B"/>
                </a:solidFill>
                <a:latin typeface="Open Sans Light" panose="020B0306030504020204" pitchFamily="34" charset="0"/>
                <a:cs typeface="Open Sans Light" panose="020B0306030504020204" pitchFamily="34" charset="0"/>
              </a:rPr>
              <a:t> butonuna tıklayarak paylaşımı sonlandırabilirsiniz. </a:t>
            </a:r>
            <a:r>
              <a:rPr lang="tr-TR" altLang="en-US" sz="2000" b="1" dirty="0" smtClean="0">
                <a:solidFill>
                  <a:srgbClr val="FF0000"/>
                </a:solidFill>
                <a:latin typeface="Open Sans Light" panose="020B0306030504020204" pitchFamily="34" charset="0"/>
                <a:cs typeface="Open Sans Light" panose="020B0306030504020204" pitchFamily="34" charset="0"/>
              </a:rPr>
              <a:t>Fazlası</a:t>
            </a:r>
            <a:r>
              <a:rPr lang="tr-TR" altLang="en-US" sz="2000" dirty="0" smtClean="0">
                <a:solidFill>
                  <a:srgbClr val="38363B"/>
                </a:solidFill>
                <a:latin typeface="Open Sans Light" panose="020B0306030504020204" pitchFamily="34" charset="0"/>
                <a:cs typeface="Open Sans Light" panose="020B0306030504020204" pitchFamily="34" charset="0"/>
              </a:rPr>
              <a:t> yazan menüden ise ses ve işaretleme ile ilgili ayarları yönetebilirsiniz.</a:t>
            </a:r>
            <a:endParaRPr lang="tr-TR" altLang="en-US" sz="2000" dirty="0">
              <a:solidFill>
                <a:srgbClr val="38363B"/>
              </a:solidFill>
              <a:latin typeface="Open Sans Light" panose="020B0306030504020204" pitchFamily="34" charset="0"/>
              <a:cs typeface="Open Sans Light" panose="020B0306030504020204" pitchFamily="34" charset="0"/>
            </a:endParaRPr>
          </a:p>
          <a:p>
            <a:pPr algn="just"/>
            <a:endParaRPr lang="tr-TR" sz="2000" dirty="0"/>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9218" name="Picture 2" descr="C:\Users\W10\Desktop\UE RESİMLER\uyg 6 ekran paylaşımı araç çubuğu ve diğer ayarl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1941830"/>
            <a:ext cx="6876448"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3075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284479" y="1320047"/>
            <a:ext cx="11705357" cy="523220"/>
          </a:xfrm>
          <a:prstGeom prst="rect">
            <a:avLst/>
          </a:prstGeom>
          <a:noFill/>
        </p:spPr>
        <p:txBody>
          <a:bodyPr wrap="square" rtlCol="0">
            <a:spAutoFit/>
          </a:bodyPr>
          <a:lstStyle/>
          <a:p>
            <a:pPr algn="ctr"/>
            <a:r>
              <a:rPr lang="tr-TR" sz="2800" b="1" dirty="0" smtClean="0">
                <a:solidFill>
                  <a:srgbClr val="C00000"/>
                </a:solidFill>
              </a:rPr>
              <a:t>EBA Canlı Ders Ekran Paylaşımı Üst Araç Çubuğu</a:t>
            </a:r>
            <a:endParaRPr lang="tr-TR" sz="2800" dirty="0">
              <a:solidFill>
                <a:srgbClr val="C00000"/>
              </a:solidFill>
            </a:endParaRPr>
          </a:p>
        </p:txBody>
      </p:sp>
      <p:sp>
        <p:nvSpPr>
          <p:cNvPr id="2" name="Dikdörtgen 1"/>
          <p:cNvSpPr/>
          <p:nvPr/>
        </p:nvSpPr>
        <p:spPr>
          <a:xfrm>
            <a:off x="7366000" y="3058314"/>
            <a:ext cx="4391372" cy="1938992"/>
          </a:xfrm>
          <a:prstGeom prst="rect">
            <a:avLst/>
          </a:prstGeom>
        </p:spPr>
        <p:txBody>
          <a:bodyPr wrap="square">
            <a:spAutoFit/>
          </a:bodyPr>
          <a:lstStyle/>
          <a:p>
            <a:pPr lvl="0" algn="just">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 araç çubuğunda yer alan </a:t>
            </a:r>
            <a:r>
              <a:rPr lang="tr-TR" altLang="en-US" sz="2000" b="1" dirty="0" smtClean="0">
                <a:solidFill>
                  <a:srgbClr val="FF0000"/>
                </a:solidFill>
                <a:latin typeface="Open Sans Light" panose="020B0306030504020204" pitchFamily="34" charset="0"/>
                <a:cs typeface="Open Sans Light" panose="020B0306030504020204" pitchFamily="34" charset="0"/>
              </a:rPr>
              <a:t>Çizim Ekle </a:t>
            </a:r>
            <a:r>
              <a:rPr lang="tr-TR" altLang="en-US" sz="2000" dirty="0" smtClean="0">
                <a:solidFill>
                  <a:srgbClr val="38363B"/>
                </a:solidFill>
                <a:latin typeface="Open Sans Light" panose="020B0306030504020204" pitchFamily="34" charset="0"/>
                <a:cs typeface="Open Sans Light" panose="020B0306030504020204" pitchFamily="34" charset="0"/>
              </a:rPr>
              <a:t>bölümünde paylaşılan içeriklerin üzerinde çeşitli işaretlemeler ve çizimler yapabilir, çizim özelliklerini yönetebilirsiniz.</a:t>
            </a:r>
            <a:endParaRPr lang="tr-TR" altLang="en-US" sz="2000" dirty="0">
              <a:solidFill>
                <a:srgbClr val="38363B"/>
              </a:solidFill>
              <a:latin typeface="Open Sans Light" panose="020B0306030504020204" pitchFamily="34" charset="0"/>
              <a:cs typeface="Open Sans Light" panose="020B0306030504020204" pitchFamily="34" charset="0"/>
            </a:endParaRPr>
          </a:p>
          <a:p>
            <a:pPr algn="just"/>
            <a:endParaRPr lang="tr-TR" sz="2000" dirty="0"/>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10242" name="Picture 2" descr="C:\Users\W10\Desktop\UE RESİMLER\uyg 6 ekran paylaşımı araç çubuğu çizi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79" y="2081513"/>
            <a:ext cx="6992304" cy="448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6904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284479" y="1320047"/>
            <a:ext cx="11705357" cy="523220"/>
          </a:xfrm>
          <a:prstGeom prst="rect">
            <a:avLst/>
          </a:prstGeom>
          <a:noFill/>
        </p:spPr>
        <p:txBody>
          <a:bodyPr wrap="square" rtlCol="0">
            <a:spAutoFit/>
          </a:bodyPr>
          <a:lstStyle/>
          <a:p>
            <a:pPr algn="ctr"/>
            <a:r>
              <a:rPr lang="tr-TR" sz="2800" b="1" dirty="0" smtClean="0">
                <a:solidFill>
                  <a:srgbClr val="C00000"/>
                </a:solidFill>
              </a:rPr>
              <a:t>EBA Canlı Ders Gelişmiş Paylaşım Seçenekleri</a:t>
            </a:r>
            <a:endParaRPr lang="tr-TR" sz="2800" dirty="0">
              <a:solidFill>
                <a:srgbClr val="C00000"/>
              </a:solidFill>
            </a:endParaRPr>
          </a:p>
        </p:txBody>
      </p:sp>
      <p:sp>
        <p:nvSpPr>
          <p:cNvPr id="2" name="Dikdörtgen 1"/>
          <p:cNvSpPr/>
          <p:nvPr/>
        </p:nvSpPr>
        <p:spPr>
          <a:xfrm>
            <a:off x="518160" y="5307282"/>
            <a:ext cx="11389360" cy="1015663"/>
          </a:xfrm>
          <a:prstGeom prst="rect">
            <a:avLst/>
          </a:prstGeom>
        </p:spPr>
        <p:txBody>
          <a:bodyPr wrap="square">
            <a:spAutoFit/>
          </a:bodyPr>
          <a:lstStyle/>
          <a:p>
            <a:pPr lvl="0" algn="ctr">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EBA Canlı Ders ekran paylaşımı yaparken </a:t>
            </a:r>
            <a:r>
              <a:rPr lang="tr-TR" altLang="en-US" sz="2000" dirty="0" smtClean="0">
                <a:solidFill>
                  <a:srgbClr val="FF0000"/>
                </a:solidFill>
                <a:latin typeface="Open Sans Light" panose="020B0306030504020204" pitchFamily="34" charset="0"/>
                <a:cs typeface="Open Sans Light" panose="020B0306030504020204" pitchFamily="34" charset="0"/>
              </a:rPr>
              <a:t>Gelişmiş Paylaşım Seçeneklerini </a:t>
            </a:r>
            <a:r>
              <a:rPr lang="tr-TR" altLang="en-US" sz="2000" dirty="0" smtClean="0">
                <a:solidFill>
                  <a:srgbClr val="38363B"/>
                </a:solidFill>
                <a:latin typeface="Open Sans Light" panose="020B0306030504020204" pitchFamily="34" charset="0"/>
                <a:cs typeface="Open Sans Light" panose="020B0306030504020204" pitchFamily="34" charset="0"/>
              </a:rPr>
              <a:t>ayarlayabilirsiniz.</a:t>
            </a:r>
          </a:p>
          <a:p>
            <a:pPr lvl="0" algn="ctr">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Burada öğrencilerinizden ekran veya dosya paylaşımı yapmasını isteyecekseniz </a:t>
            </a:r>
            <a:r>
              <a:rPr lang="tr-TR" altLang="en-US" sz="2000" dirty="0" smtClean="0">
                <a:solidFill>
                  <a:srgbClr val="FF0000"/>
                </a:solidFill>
                <a:latin typeface="Open Sans Light" panose="020B0306030504020204" pitchFamily="34" charset="0"/>
                <a:cs typeface="Open Sans Light" panose="020B0306030504020204" pitchFamily="34" charset="0"/>
              </a:rPr>
              <a:t>Kim Dosya Paylaşabilir</a:t>
            </a:r>
            <a:r>
              <a:rPr lang="tr-TR" altLang="en-US" sz="2000" dirty="0" smtClean="0">
                <a:solidFill>
                  <a:srgbClr val="38363B"/>
                </a:solidFill>
                <a:latin typeface="Open Sans Light" panose="020B0306030504020204" pitchFamily="34" charset="0"/>
                <a:cs typeface="Open Sans Light" panose="020B0306030504020204" pitchFamily="34" charset="0"/>
              </a:rPr>
              <a:t> bölümünü </a:t>
            </a:r>
            <a:r>
              <a:rPr lang="tr-TR" altLang="en-US" sz="2000" dirty="0" smtClean="0">
                <a:solidFill>
                  <a:srgbClr val="FF0000"/>
                </a:solidFill>
                <a:latin typeface="Open Sans Light" panose="020B0306030504020204" pitchFamily="34" charset="0"/>
                <a:cs typeface="Open Sans Light" panose="020B0306030504020204" pitchFamily="34" charset="0"/>
              </a:rPr>
              <a:t>Tüm kullanıcılar </a:t>
            </a:r>
            <a:r>
              <a:rPr lang="tr-TR" altLang="en-US" sz="2000" dirty="0" smtClean="0">
                <a:solidFill>
                  <a:srgbClr val="38363B"/>
                </a:solidFill>
                <a:latin typeface="Open Sans Light" panose="020B0306030504020204" pitchFamily="34" charset="0"/>
                <a:cs typeface="Open Sans Light" panose="020B0306030504020204" pitchFamily="34" charset="0"/>
              </a:rPr>
              <a:t>şeklinde değiştirmeniz gerekecektir. </a:t>
            </a:r>
            <a:endParaRPr lang="tr-TR" sz="2000" dirty="0"/>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11266" name="Picture 2" descr="C:\Users\W10\Desktop\UE RESİMLER\uyg 8 ekran paylaşım ayarları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9461" y="1843267"/>
            <a:ext cx="5540375" cy="32226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W10\Desktop\UE RESİMLER\uyg 8 ekran paylaşım ayarları.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21" y="1843265"/>
            <a:ext cx="5540375" cy="322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2531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flipH="1">
            <a:off x="152399" y="1320047"/>
            <a:ext cx="11837437" cy="523220"/>
          </a:xfrm>
          <a:prstGeom prst="rect">
            <a:avLst/>
          </a:prstGeom>
          <a:noFill/>
        </p:spPr>
        <p:txBody>
          <a:bodyPr wrap="square" rtlCol="0">
            <a:spAutoFit/>
          </a:bodyPr>
          <a:lstStyle/>
          <a:p>
            <a:pPr algn="ctr"/>
            <a:r>
              <a:rPr lang="tr-TR" sz="2800" b="1" dirty="0" smtClean="0">
                <a:solidFill>
                  <a:srgbClr val="C00000"/>
                </a:solidFill>
              </a:rPr>
              <a:t>EBA Portalının Uzaktan Eğitimde Kullanımı </a:t>
            </a:r>
            <a:endParaRPr lang="tr-TR" sz="2800" dirty="0">
              <a:solidFill>
                <a:srgbClr val="C00000"/>
              </a:solidFill>
            </a:endParaRPr>
          </a:p>
        </p:txBody>
      </p:sp>
      <p:sp>
        <p:nvSpPr>
          <p:cNvPr id="12" name="Alt Başlık 2"/>
          <p:cNvSpPr txBox="1">
            <a:spLocks/>
          </p:cNvSpPr>
          <p:nvPr/>
        </p:nvSpPr>
        <p:spPr bwMode="auto">
          <a:xfrm>
            <a:off x="3312168" y="2100741"/>
            <a:ext cx="7885919" cy="322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Uzaktan Eğitim Faaliyetlerimizin TRT EBA </a:t>
            </a:r>
            <a:r>
              <a:rPr lang="tr-TR" altLang="en-US" sz="2000" dirty="0" err="1" smtClean="0">
                <a:solidFill>
                  <a:srgbClr val="38363B"/>
                </a:solidFill>
                <a:latin typeface="Open Sans Light" panose="020B0306030504020204" pitchFamily="34" charset="0"/>
                <a:cs typeface="Open Sans Light" panose="020B0306030504020204" pitchFamily="34" charset="0"/>
              </a:rPr>
              <a:t>Tv</a:t>
            </a:r>
            <a:r>
              <a:rPr lang="tr-TR" altLang="en-US" sz="2000" dirty="0" smtClean="0">
                <a:solidFill>
                  <a:srgbClr val="38363B"/>
                </a:solidFill>
                <a:latin typeface="Open Sans Light" panose="020B0306030504020204" pitchFamily="34" charset="0"/>
                <a:cs typeface="Open Sans Light" panose="020B0306030504020204" pitchFamily="34" charset="0"/>
              </a:rPr>
              <a:t> ve EBA Canlı Derslerden sonra kullanabileceğimiz diğer bir yöntem de EBA </a:t>
            </a:r>
            <a:r>
              <a:rPr lang="tr-TR" altLang="en-US" sz="2000" dirty="0" err="1" smtClean="0">
                <a:solidFill>
                  <a:srgbClr val="38363B"/>
                </a:solidFill>
                <a:latin typeface="Open Sans Light" panose="020B0306030504020204" pitchFamily="34" charset="0"/>
                <a:cs typeface="Open Sans Light" panose="020B0306030504020204" pitchFamily="34" charset="0"/>
              </a:rPr>
              <a:t>Portalı</a:t>
            </a:r>
            <a:r>
              <a:rPr lang="tr-TR" altLang="en-US" sz="2000" dirty="0" smtClean="0">
                <a:solidFill>
                  <a:srgbClr val="38363B"/>
                </a:solidFill>
                <a:latin typeface="Open Sans Light" panose="020B0306030504020204" pitchFamily="34" charset="0"/>
                <a:cs typeface="Open Sans Light" panose="020B0306030504020204" pitchFamily="34" charset="0"/>
              </a:rPr>
              <a:t> üzerinden faaliyetler yürütmektir. </a:t>
            </a:r>
          </a:p>
          <a:p>
            <a:pPr lvl="0" algn="just"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 sayfada öğrencilerimiz öğretmenleri ve sınıf arkadaşlarıyla yapacakları canlı derslerin yanında; </a:t>
            </a:r>
            <a:r>
              <a:rPr lang="tr-TR" altLang="en-US" sz="2000" dirty="0" err="1" smtClean="0">
                <a:solidFill>
                  <a:srgbClr val="38363B"/>
                </a:solidFill>
                <a:latin typeface="Open Sans Light" panose="020B0306030504020204" pitchFamily="34" charset="0"/>
                <a:cs typeface="Open Sans Light" panose="020B0306030504020204" pitchFamily="34" charset="0"/>
              </a:rPr>
              <a:t>EBA’nın</a:t>
            </a:r>
            <a:r>
              <a:rPr lang="tr-TR" altLang="en-US" sz="2000" dirty="0" smtClean="0">
                <a:solidFill>
                  <a:srgbClr val="38363B"/>
                </a:solidFill>
                <a:latin typeface="Open Sans Light" panose="020B0306030504020204" pitchFamily="34" charset="0"/>
                <a:cs typeface="Open Sans Light" panose="020B0306030504020204" pitchFamily="34" charset="0"/>
              </a:rPr>
              <a:t> sunduğu ders videoları ve içeriklerine, sınavlar bölümünde yer alan binlerce soruya, 11. ve 12. sınıf öğrencilerimiz Akademik Destek içeriklerine erişebilir, Kütüphane bölümünden dersleri dışında kişisel gelişimlerine katkıda bulunacak içeriklere ulaşabilirler.</a:t>
            </a:r>
          </a:p>
          <a:p>
            <a:pPr lvl="0" algn="just" eaLnBrk="1" hangingPunct="1">
              <a:spcBef>
                <a:spcPct val="0"/>
              </a:spcBef>
            </a:pPr>
            <a:endParaRPr lang="tr-TR" altLang="en-US" sz="2000" dirty="0" smtClean="0">
              <a:solidFill>
                <a:srgbClr val="38363B"/>
              </a:solidFill>
              <a:latin typeface="Open Sans Light" panose="020B0306030504020204" pitchFamily="34" charset="0"/>
              <a:cs typeface="Open Sans Light" panose="020B0306030504020204" pitchFamily="34" charset="0"/>
            </a:endParaRPr>
          </a:p>
          <a:p>
            <a:pPr lvl="0" algn="just"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Öğretmenlerimiz bu içeriklerin yanında ayrıca Mesleki Gelişim modülünden </a:t>
            </a:r>
            <a:r>
              <a:rPr lang="tr-TR" altLang="en-US" sz="2000" dirty="0" err="1" smtClean="0">
                <a:solidFill>
                  <a:srgbClr val="38363B"/>
                </a:solidFill>
                <a:latin typeface="Open Sans Light" panose="020B0306030504020204" pitchFamily="34" charset="0"/>
                <a:cs typeface="Open Sans Light" panose="020B0306030504020204" pitchFamily="34" charset="0"/>
              </a:rPr>
              <a:t>hizmetiçi</a:t>
            </a:r>
            <a:r>
              <a:rPr lang="tr-TR" altLang="en-US" sz="2000" dirty="0" smtClean="0">
                <a:solidFill>
                  <a:srgbClr val="38363B"/>
                </a:solidFill>
                <a:latin typeface="Open Sans Light" panose="020B0306030504020204" pitchFamily="34" charset="0"/>
                <a:cs typeface="Open Sans Light" panose="020B0306030504020204" pitchFamily="34" charset="0"/>
              </a:rPr>
              <a:t> eğitimlere katılabilir, soru ve içerik üretim sistemlerini kullanarak kendi EBA içeriklerini oluşturabilirler.</a:t>
            </a:r>
            <a:endParaRPr lang="tr-TR" altLang="en-US" sz="2000" dirty="0">
              <a:solidFill>
                <a:srgbClr val="38363B"/>
              </a:solidFill>
              <a:latin typeface="Open Sans Light" panose="020B0306030504020204" pitchFamily="34" charset="0"/>
              <a:cs typeface="Open Sans Light" panose="020B0306030504020204" pitchFamily="34" charset="0"/>
            </a:endParaRPr>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6146" name="Picture 2" descr="D:\Fatih Projesi\Evraklar\EBA\2019 Yeni EBA Tanıtım Sunusuu v.1.1\Görseller\ebada neler v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 y="1681163"/>
            <a:ext cx="1593850" cy="501015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
          <p:cNvGrpSpPr/>
          <p:nvPr/>
        </p:nvGrpSpPr>
        <p:grpSpPr>
          <a:xfrm>
            <a:off x="747059" y="1883907"/>
            <a:ext cx="2062436" cy="1503704"/>
            <a:chOff x="4173224" y="2231036"/>
            <a:chExt cx="3800398" cy="2406952"/>
          </a:xfrm>
        </p:grpSpPr>
        <p:pic>
          <p:nvPicPr>
            <p:cNvPr id="18" name="Picture 3" descr="harita.png"/>
            <p:cNvPicPr>
              <a:picLocks noChangeAspect="1"/>
            </p:cNvPicPr>
            <p:nvPr/>
          </p:nvPicPr>
          <p:blipFill>
            <a:blip r:embed="rId5"/>
            <a:stretch>
              <a:fillRect/>
            </a:stretch>
          </p:blipFill>
          <p:spPr>
            <a:xfrm>
              <a:off x="4173224" y="2231036"/>
              <a:ext cx="3500194" cy="1890372"/>
            </a:xfrm>
            <a:prstGeom prst="rect">
              <a:avLst/>
            </a:prstGeom>
          </p:spPr>
        </p:pic>
        <p:pic>
          <p:nvPicPr>
            <p:cNvPr id="19" name="11 Resim" descr="egitimdaima.png"/>
            <p:cNvPicPr>
              <a:picLocks noChangeAspect="1"/>
            </p:cNvPicPr>
            <p:nvPr/>
          </p:nvPicPr>
          <p:blipFill>
            <a:blip r:embed="rId6"/>
            <a:stretch>
              <a:fillRect/>
            </a:stretch>
          </p:blipFill>
          <p:spPr>
            <a:xfrm>
              <a:off x="5224268" y="4234236"/>
              <a:ext cx="2749354" cy="403752"/>
            </a:xfrm>
            <a:prstGeom prst="rect">
              <a:avLst/>
            </a:prstGeom>
          </p:spPr>
        </p:pic>
      </p:grpSp>
    </p:spTree>
    <p:extLst>
      <p:ext uri="{BB962C8B-B14F-4D97-AF65-F5344CB8AC3E}">
        <p14:creationId xmlns:p14="http://schemas.microsoft.com/office/powerpoint/2010/main" val="428598684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 Başlık 2"/>
          <p:cNvSpPr txBox="1">
            <a:spLocks/>
          </p:cNvSpPr>
          <p:nvPr/>
        </p:nvSpPr>
        <p:spPr bwMode="auto">
          <a:xfrm>
            <a:off x="6822927" y="2531041"/>
            <a:ext cx="5166910" cy="264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defTabSz="914400" eaLnBrk="1" hangingPunct="1">
              <a:spcBef>
                <a:spcPct val="0"/>
              </a:spcBef>
            </a:pPr>
            <a:r>
              <a:rPr lang="tr-TR" altLang="en-US" sz="2400" dirty="0" smtClean="0">
                <a:solidFill>
                  <a:srgbClr val="38363B"/>
                </a:solidFill>
                <a:latin typeface="Open Sans Light" panose="020B0306030504020204" pitchFamily="34" charset="0"/>
                <a:cs typeface="Open Sans Light" panose="020B0306030504020204" pitchFamily="34" charset="0"/>
              </a:rPr>
              <a:t>EBA Sayfam Gruplar bölümüne girerek dersine girdiğiniz şubeleri </a:t>
            </a:r>
            <a:r>
              <a:rPr lang="tr-TR" altLang="en-US" sz="2400" dirty="0" err="1" smtClean="0">
                <a:solidFill>
                  <a:srgbClr val="38363B"/>
                </a:solidFill>
                <a:latin typeface="Open Sans Light" panose="020B0306030504020204" pitchFamily="34" charset="0"/>
                <a:cs typeface="Open Sans Light" panose="020B0306030504020204" pitchFamily="34" charset="0"/>
              </a:rPr>
              <a:t>EBA’da</a:t>
            </a:r>
            <a:r>
              <a:rPr lang="tr-TR" altLang="en-US" sz="2400" dirty="0" smtClean="0">
                <a:solidFill>
                  <a:srgbClr val="38363B"/>
                </a:solidFill>
                <a:latin typeface="Open Sans Light" panose="020B0306030504020204" pitchFamily="34" charset="0"/>
                <a:cs typeface="Open Sans Light" panose="020B0306030504020204" pitchFamily="34" charset="0"/>
              </a:rPr>
              <a:t> ekleyebilirsiniz. Bu bölümde yer alan Gruplar üst menüsünden aynı veya farklı sınıflardan öğrencileri içine alan çalışma ve ETÜT grupları da kurabilirsiniz.</a:t>
            </a:r>
            <a:endParaRPr lang="tr-TR" altLang="en-US" sz="2400" dirty="0">
              <a:solidFill>
                <a:srgbClr val="38363B"/>
              </a:solidFill>
              <a:latin typeface="Open Sans Light" panose="020B0306030504020204" pitchFamily="34" charset="0"/>
              <a:cs typeface="Open Sans Light" panose="020B0306030504020204" pitchFamily="34" charset="0"/>
            </a:endParaRPr>
          </a:p>
        </p:txBody>
      </p:sp>
      <p:sp>
        <p:nvSpPr>
          <p:cNvPr id="11" name="Metin kutusu 10"/>
          <p:cNvSpPr txBox="1"/>
          <p:nvPr/>
        </p:nvSpPr>
        <p:spPr>
          <a:xfrm flipH="1">
            <a:off x="111759" y="1320047"/>
            <a:ext cx="11878077" cy="523220"/>
          </a:xfrm>
          <a:prstGeom prst="rect">
            <a:avLst/>
          </a:prstGeom>
          <a:noFill/>
        </p:spPr>
        <p:txBody>
          <a:bodyPr wrap="square" rtlCol="0">
            <a:spAutoFit/>
          </a:bodyPr>
          <a:lstStyle/>
          <a:p>
            <a:pPr algn="ctr"/>
            <a:r>
              <a:rPr lang="tr-TR" sz="2800" b="1" dirty="0" smtClean="0">
                <a:solidFill>
                  <a:srgbClr val="C00000"/>
                </a:solidFill>
              </a:rPr>
              <a:t>Şube ve Grup Ekleme İşlemleri</a:t>
            </a:r>
            <a:endParaRPr lang="tr-TR" sz="2800" dirty="0">
              <a:solidFill>
                <a:srgbClr val="C00000"/>
              </a:solidFill>
            </a:endParaRPr>
          </a:p>
        </p:txBody>
      </p:sp>
      <p:sp>
        <p:nvSpPr>
          <p:cNvPr id="10" name="Metin kutusu 9"/>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7170" name="Picture 2" descr="C:\Users\W10\Desktop\UE RESİMLER\grup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13" y="2372341"/>
            <a:ext cx="6231062" cy="2960242"/>
          </a:xfrm>
          <a:prstGeom prst="rect">
            <a:avLst/>
          </a:prstGeom>
          <a:noFill/>
          <a:extLst>
            <a:ext uri="{909E8E84-426E-40DD-AFC4-6F175D3DCCD1}">
              <a14:hiddenFill xmlns:a14="http://schemas.microsoft.com/office/drawing/2010/main">
                <a:solidFill>
                  <a:srgbClr val="FFFFFF"/>
                </a:solidFill>
              </a14:hiddenFill>
            </a:ext>
          </a:extLst>
        </p:spPr>
      </p:pic>
      <p:sp>
        <p:nvSpPr>
          <p:cNvPr id="15" name="Alt Başlık 2"/>
          <p:cNvSpPr txBox="1">
            <a:spLocks/>
          </p:cNvSpPr>
          <p:nvPr/>
        </p:nvSpPr>
        <p:spPr bwMode="auto">
          <a:xfrm>
            <a:off x="272540" y="5750561"/>
            <a:ext cx="115565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defTabSz="914400" eaLnBrk="1" hangingPunct="1">
              <a:spcBef>
                <a:spcPct val="0"/>
              </a:spcBef>
            </a:pPr>
            <a:r>
              <a:rPr lang="tr-TR" altLang="en-US" i="1" dirty="0" smtClean="0">
                <a:solidFill>
                  <a:srgbClr val="FF0000"/>
                </a:solidFill>
                <a:latin typeface="Open Sans Light" panose="020B0306030504020204" pitchFamily="34" charset="0"/>
                <a:cs typeface="Open Sans Light" panose="020B0306030504020204" pitchFamily="34" charset="0"/>
              </a:rPr>
              <a:t>Gruplar sayfasından Şube Ekle veya Grup Ekle işlemi yapmadan öğrencilere çalışma gönderemezsiniz. </a:t>
            </a:r>
          </a:p>
          <a:p>
            <a:pPr lvl="0" defTabSz="914400" eaLnBrk="1" hangingPunct="1">
              <a:spcBef>
                <a:spcPct val="0"/>
              </a:spcBef>
            </a:pPr>
            <a:r>
              <a:rPr lang="tr-TR" altLang="en-US" i="1" dirty="0" smtClean="0">
                <a:solidFill>
                  <a:srgbClr val="FF0000"/>
                </a:solidFill>
                <a:latin typeface="Open Sans Light" panose="020B0306030504020204" pitchFamily="34" charset="0"/>
                <a:cs typeface="Open Sans Light" panose="020B0306030504020204" pitchFamily="34" charset="0"/>
              </a:rPr>
              <a:t>Bu ekranda kendinize tanımladığınız Şube ve Gruplara EBA üzerinden ders içeriği ve sınav gönderebilirsiniz.</a:t>
            </a:r>
            <a:endParaRPr lang="tr-TR" altLang="en-US" i="1" dirty="0">
              <a:solidFill>
                <a:srgbClr val="FF0000"/>
              </a:solidFill>
              <a:latin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2561298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 Başlık 2"/>
          <p:cNvSpPr txBox="1">
            <a:spLocks/>
          </p:cNvSpPr>
          <p:nvPr/>
        </p:nvSpPr>
        <p:spPr bwMode="auto">
          <a:xfrm>
            <a:off x="5516878" y="2166758"/>
            <a:ext cx="6472957" cy="99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l">
              <a:lnSpc>
                <a:spcPct val="150000"/>
              </a:lnSpc>
            </a:pPr>
            <a:r>
              <a:rPr lang="tr-TR" altLang="tr-TR" dirty="0" smtClean="0">
                <a:latin typeface="Open Sans Light" panose="020B0306030504020204" pitchFamily="34" charset="0"/>
                <a:cs typeface="Open Sans Light" panose="020B0306030504020204" pitchFamily="34" charset="0"/>
              </a:rPr>
              <a:t>Öğrencilerimize EBA üzerinden mevcut olan veya sizin oluşturduğunuz her türlü ders materyali ve sınavı gönderebilirsiniz.</a:t>
            </a:r>
          </a:p>
          <a:p>
            <a:pPr algn="l">
              <a:lnSpc>
                <a:spcPct val="150000"/>
              </a:lnSpc>
            </a:pPr>
            <a:r>
              <a:rPr lang="tr-TR" dirty="0" smtClean="0"/>
              <a:t>İçeriğin altında bulunan çalışma gönder butonuna tıklayıp; göndereceğiniz şube veya grubu seçerek çalışmanın başlangıç ve bitiş tarihleri ile gerekli açıklamaları belirtip çalışmanızı gönderebilirsiniz.</a:t>
            </a:r>
          </a:p>
          <a:p>
            <a:pPr algn="l">
              <a:lnSpc>
                <a:spcPct val="150000"/>
              </a:lnSpc>
            </a:pPr>
            <a:r>
              <a:rPr lang="tr-TR" dirty="0" smtClean="0"/>
              <a:t>Çalışma takibi bölümünden de öğrencilerinizin gönderdiğiniz çalışmalarla ilgili yaptıklarını inceleyebilirsiniz.</a:t>
            </a:r>
            <a:endParaRPr lang="tr-TR" dirty="0"/>
          </a:p>
          <a:p>
            <a:pPr lvl="0" algn="l">
              <a:lnSpc>
                <a:spcPct val="150000"/>
              </a:lnSpc>
            </a:pPr>
            <a:r>
              <a:rPr kumimoji="0" lang="tr-TR" altLang="tr-TR" b="0" u="none" strike="noStrike" kern="1200" cap="none" spc="0" normalizeH="0" baseline="0" noProof="0" dirty="0" smtClean="0">
                <a:ln>
                  <a:noFill/>
                </a:ln>
                <a:effectLst/>
                <a:uLnTx/>
                <a:uFillTx/>
                <a:latin typeface="Open Sans Light" panose="020B0306030504020204" pitchFamily="34" charset="0"/>
                <a:cs typeface="Open Sans Light" panose="020B0306030504020204" pitchFamily="34" charset="0"/>
              </a:rPr>
              <a:t/>
            </a:r>
            <a:br>
              <a:rPr kumimoji="0" lang="tr-TR" altLang="tr-TR" b="0" u="none" strike="noStrike" kern="1200" cap="none" spc="0" normalizeH="0" baseline="0" noProof="0" dirty="0" smtClean="0">
                <a:ln>
                  <a:noFill/>
                </a:ln>
                <a:effectLst/>
                <a:uLnTx/>
                <a:uFillTx/>
                <a:latin typeface="Open Sans Light" panose="020B0306030504020204" pitchFamily="34" charset="0"/>
                <a:cs typeface="Open Sans Light" panose="020B0306030504020204" pitchFamily="34" charset="0"/>
              </a:rPr>
            </a:br>
            <a:endParaRPr kumimoji="0" lang="tr-TR" altLang="tr-TR" b="0" u="none" strike="noStrike" kern="1200" cap="none" spc="0" normalizeH="0" baseline="0" noProof="0" dirty="0" smtClean="0">
              <a:ln>
                <a:noFill/>
              </a:ln>
              <a:effectLst/>
              <a:uLnTx/>
              <a:uFillTx/>
              <a:latin typeface="Open Sans Light" panose="020B0306030504020204" pitchFamily="34" charset="0"/>
              <a:cs typeface="Open Sans Light" panose="020B0306030504020204" pitchFamily="34" charset="0"/>
            </a:endParaRPr>
          </a:p>
          <a:p>
            <a:pPr marL="0" marR="0" lvl="0" indent="0" algn="just" defTabSz="914400" rtl="0" eaLnBrk="0" fontAlgn="base" latinLnBrk="0" hangingPunct="0">
              <a:lnSpc>
                <a:spcPct val="150000"/>
              </a:lnSpc>
              <a:spcBef>
                <a:spcPct val="20000"/>
              </a:spcBef>
              <a:spcAft>
                <a:spcPct val="0"/>
              </a:spcAft>
              <a:buClrTx/>
              <a:buSzTx/>
              <a:buFont typeface="Arial" panose="020B0604020202020204" pitchFamily="34" charset="0"/>
              <a:buNone/>
              <a:tabLst/>
              <a:defRPr/>
            </a:pPr>
            <a:endParaRPr kumimoji="0" lang="tr-TR" altLang="tr-TR" b="0" u="none" strike="noStrike" kern="1200" cap="none" spc="0" normalizeH="0" baseline="0" noProof="0" dirty="0" smtClean="0">
              <a:ln>
                <a:noFill/>
              </a:ln>
              <a:effectLst/>
              <a:uLnTx/>
              <a:uFillTx/>
              <a:latin typeface="Calibri"/>
            </a:endParaRPr>
          </a:p>
        </p:txBody>
      </p:sp>
      <p:sp>
        <p:nvSpPr>
          <p:cNvPr id="12" name="Metin kutusu 11"/>
          <p:cNvSpPr txBox="1"/>
          <p:nvPr/>
        </p:nvSpPr>
        <p:spPr>
          <a:xfrm flipH="1">
            <a:off x="172720" y="1320047"/>
            <a:ext cx="11817116" cy="523220"/>
          </a:xfrm>
          <a:prstGeom prst="rect">
            <a:avLst/>
          </a:prstGeom>
          <a:noFill/>
        </p:spPr>
        <p:txBody>
          <a:bodyPr wrap="square" rtlCol="0">
            <a:spAutoFit/>
          </a:bodyPr>
          <a:lstStyle/>
          <a:p>
            <a:pPr algn="ctr"/>
            <a:r>
              <a:rPr lang="tr-TR" sz="2800" b="1" dirty="0" smtClean="0">
                <a:solidFill>
                  <a:srgbClr val="C00000"/>
                </a:solidFill>
              </a:rPr>
              <a:t>Öğrencilere Çalışma ( Video, Sınav, Diğer İçerikler vs.) Gönderme</a:t>
            </a:r>
            <a:endParaRPr lang="tr-TR" sz="2800" dirty="0">
              <a:solidFill>
                <a:srgbClr val="C00000"/>
              </a:solidFill>
            </a:endParaRPr>
          </a:p>
        </p:txBody>
      </p:sp>
      <p:sp>
        <p:nvSpPr>
          <p:cNvPr id="10" name="Metin kutusu 9"/>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8194" name="Picture 2" descr="C:\Users\W10\Desktop\UE RESİMLER\çalışma gö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 y="2522378"/>
            <a:ext cx="5106362" cy="332708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94078" y="6130389"/>
            <a:ext cx="12077602" cy="646331"/>
          </a:xfrm>
          <a:prstGeom prst="rect">
            <a:avLst/>
          </a:prstGeom>
          <a:noFill/>
        </p:spPr>
        <p:txBody>
          <a:bodyPr wrap="none" rtlCol="0">
            <a:spAutoFit/>
          </a:bodyPr>
          <a:lstStyle/>
          <a:p>
            <a:pPr algn="ctr"/>
            <a:r>
              <a:rPr lang="tr-TR" b="1" i="1" dirty="0" smtClean="0">
                <a:solidFill>
                  <a:srgbClr val="FF0000"/>
                </a:solidFill>
              </a:rPr>
              <a:t>Uzaktan eğitim sürecinde öğrencilerimiz haftalık </a:t>
            </a:r>
            <a:r>
              <a:rPr lang="tr-TR" b="1" i="1" dirty="0" err="1" smtClean="0">
                <a:solidFill>
                  <a:srgbClr val="FF0000"/>
                </a:solidFill>
              </a:rPr>
              <a:t>müferatı</a:t>
            </a:r>
            <a:r>
              <a:rPr lang="tr-TR" b="1" i="1" dirty="0" smtClean="0">
                <a:solidFill>
                  <a:srgbClr val="FF0000"/>
                </a:solidFill>
              </a:rPr>
              <a:t> bilemeyebilir. </a:t>
            </a:r>
          </a:p>
          <a:p>
            <a:pPr algn="ctr"/>
            <a:r>
              <a:rPr lang="tr-TR" b="1" i="1" dirty="0" smtClean="0">
                <a:solidFill>
                  <a:srgbClr val="FF0000"/>
                </a:solidFill>
              </a:rPr>
              <a:t>Bu yüzden yıllık plana uygun olarak o haftanın konusunun içeriklerini hafta başında öğrencilere göndermek yararlı olacaktır.</a:t>
            </a:r>
            <a:endParaRPr lang="tr-TR" b="1" i="1" dirty="0">
              <a:solidFill>
                <a:srgbClr val="FF0000"/>
              </a:solidFill>
            </a:endParaRPr>
          </a:p>
        </p:txBody>
      </p:sp>
    </p:spTree>
    <p:extLst>
      <p:ext uri="{BB962C8B-B14F-4D97-AF65-F5344CB8AC3E}">
        <p14:creationId xmlns:p14="http://schemas.microsoft.com/office/powerpoint/2010/main" val="371307480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 Başlık 2"/>
          <p:cNvSpPr txBox="1">
            <a:spLocks/>
          </p:cNvSpPr>
          <p:nvPr/>
        </p:nvSpPr>
        <p:spPr bwMode="auto">
          <a:xfrm>
            <a:off x="660399" y="4807666"/>
            <a:ext cx="11217675" cy="99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l">
              <a:lnSpc>
                <a:spcPct val="150000"/>
              </a:lnSpc>
            </a:pPr>
            <a:r>
              <a:rPr lang="tr-TR" altLang="tr-TR" dirty="0" smtClean="0">
                <a:latin typeface="Open Sans Light" panose="020B0306030504020204" pitchFamily="34" charset="0"/>
                <a:cs typeface="Open Sans Light" panose="020B0306030504020204" pitchFamily="34" charset="0"/>
              </a:rPr>
              <a:t>EBA </a:t>
            </a:r>
            <a:r>
              <a:rPr lang="tr-TR" altLang="tr-TR" dirty="0" err="1" smtClean="0">
                <a:latin typeface="Open Sans Light" panose="020B0306030504020204" pitchFamily="34" charset="0"/>
                <a:cs typeface="Open Sans Light" panose="020B0306030504020204" pitchFamily="34" charset="0"/>
              </a:rPr>
              <a:t>Sayfam’da</a:t>
            </a:r>
            <a:r>
              <a:rPr lang="tr-TR" altLang="tr-TR" dirty="0" smtClean="0">
                <a:latin typeface="Open Sans Light" panose="020B0306030504020204" pitchFamily="34" charset="0"/>
                <a:cs typeface="Open Sans Light" panose="020B0306030504020204" pitchFamily="34" charset="0"/>
              </a:rPr>
              <a:t> yer alan </a:t>
            </a:r>
            <a:r>
              <a:rPr lang="tr-TR" altLang="tr-TR" b="1" dirty="0" smtClean="0">
                <a:solidFill>
                  <a:srgbClr val="FF0000"/>
                </a:solidFill>
                <a:latin typeface="Open Sans Light" panose="020B0306030504020204" pitchFamily="34" charset="0"/>
                <a:cs typeface="Open Sans Light" panose="020B0306030504020204" pitchFamily="34" charset="0"/>
              </a:rPr>
              <a:t>Dosyalar bölümü </a:t>
            </a:r>
            <a:r>
              <a:rPr lang="tr-TR" altLang="tr-TR" dirty="0" smtClean="0">
                <a:latin typeface="Open Sans Light" panose="020B0306030504020204" pitchFamily="34" charset="0"/>
                <a:cs typeface="Open Sans Light" panose="020B0306030504020204" pitchFamily="34" charset="0"/>
              </a:rPr>
              <a:t>öğretmenlere 2 GB bir saklama alanı sunmaktadır. Bu alana öğretmenler varsa kendi sunumlarını veya diğer ders materyallerini yükleyerek yine </a:t>
            </a:r>
            <a:r>
              <a:rPr lang="tr-TR" altLang="tr-TR" b="1" dirty="0" smtClean="0">
                <a:solidFill>
                  <a:srgbClr val="FF0000"/>
                </a:solidFill>
                <a:latin typeface="Open Sans Light" panose="020B0306030504020204" pitchFamily="34" charset="0"/>
                <a:cs typeface="Open Sans Light" panose="020B0306030504020204" pitchFamily="34" charset="0"/>
              </a:rPr>
              <a:t>Çalışma Gönder </a:t>
            </a:r>
            <a:r>
              <a:rPr lang="tr-TR" altLang="tr-TR" dirty="0" smtClean="0">
                <a:latin typeface="Open Sans Light" panose="020B0306030504020204" pitchFamily="34" charset="0"/>
                <a:cs typeface="Open Sans Light" panose="020B0306030504020204" pitchFamily="34" charset="0"/>
              </a:rPr>
              <a:t>butonuyla öğrencilerine gönderebilirler. </a:t>
            </a:r>
          </a:p>
        </p:txBody>
      </p:sp>
      <p:sp>
        <p:nvSpPr>
          <p:cNvPr id="12" name="Metin kutusu 11"/>
          <p:cNvSpPr txBox="1"/>
          <p:nvPr/>
        </p:nvSpPr>
        <p:spPr>
          <a:xfrm flipH="1">
            <a:off x="172720" y="1320047"/>
            <a:ext cx="11817116" cy="954107"/>
          </a:xfrm>
          <a:prstGeom prst="rect">
            <a:avLst/>
          </a:prstGeom>
          <a:noFill/>
        </p:spPr>
        <p:txBody>
          <a:bodyPr wrap="square" rtlCol="0">
            <a:spAutoFit/>
          </a:bodyPr>
          <a:lstStyle/>
          <a:p>
            <a:pPr algn="ctr"/>
            <a:r>
              <a:rPr lang="tr-TR" sz="2800" b="1" dirty="0" smtClean="0">
                <a:solidFill>
                  <a:srgbClr val="C00000"/>
                </a:solidFill>
              </a:rPr>
              <a:t>Öğretmenlerin Kendi Ders Materyallerini </a:t>
            </a:r>
            <a:r>
              <a:rPr lang="tr-TR" sz="2800" b="1" dirty="0" err="1" smtClean="0">
                <a:solidFill>
                  <a:srgbClr val="C00000"/>
                </a:solidFill>
              </a:rPr>
              <a:t>EBA’ya</a:t>
            </a:r>
            <a:r>
              <a:rPr lang="tr-TR" sz="2800" b="1" dirty="0" smtClean="0">
                <a:solidFill>
                  <a:srgbClr val="C00000"/>
                </a:solidFill>
              </a:rPr>
              <a:t> Yükleyerek Öğrencilerle Paylaşması</a:t>
            </a:r>
            <a:endParaRPr lang="tr-TR" sz="2800" dirty="0">
              <a:solidFill>
                <a:srgbClr val="C00000"/>
              </a:solidFill>
            </a:endParaRPr>
          </a:p>
        </p:txBody>
      </p:sp>
      <p:sp>
        <p:nvSpPr>
          <p:cNvPr id="10" name="Metin kutusu 9"/>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9218" name="Picture 2" descr="C:\Users\W10\Desktop\UE RESİMLER\dosya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555" y="2174027"/>
            <a:ext cx="7466648" cy="220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3532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86" y="1617979"/>
            <a:ext cx="6139938" cy="5014733"/>
          </a:xfrm>
          <a:prstGeom prst="rect">
            <a:avLst/>
          </a:prstGeom>
        </p:spPr>
      </p:pic>
      <p:sp>
        <p:nvSpPr>
          <p:cNvPr id="11" name="Metin kutusu 10"/>
          <p:cNvSpPr txBox="1"/>
          <p:nvPr/>
        </p:nvSpPr>
        <p:spPr>
          <a:xfrm flipH="1">
            <a:off x="6334023" y="1320047"/>
            <a:ext cx="5655813" cy="523220"/>
          </a:xfrm>
          <a:prstGeom prst="rect">
            <a:avLst/>
          </a:prstGeom>
          <a:noFill/>
        </p:spPr>
        <p:txBody>
          <a:bodyPr wrap="square" rtlCol="0">
            <a:spAutoFit/>
          </a:bodyPr>
          <a:lstStyle/>
          <a:p>
            <a:pPr algn="ctr"/>
            <a:r>
              <a:rPr lang="tr-TR" sz="2800" b="1" dirty="0" smtClean="0">
                <a:solidFill>
                  <a:srgbClr val="C00000"/>
                </a:solidFill>
              </a:rPr>
              <a:t>MEBBİS Kaynaklı Sorunlar</a:t>
            </a:r>
            <a:endParaRPr lang="tr-TR" sz="2800" dirty="0">
              <a:solidFill>
                <a:srgbClr val="C00000"/>
              </a:solidFill>
            </a:endParaRPr>
          </a:p>
        </p:txBody>
      </p:sp>
      <p:sp>
        <p:nvSpPr>
          <p:cNvPr id="10" name="Metin kutusu 9"/>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10242" name="Picture 2" descr="C:\Users\W10\Desktop\UE RESİMLER\mebb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90" y="1843267"/>
            <a:ext cx="5272269" cy="332817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334023" y="2153920"/>
            <a:ext cx="5655813" cy="2862322"/>
          </a:xfrm>
          <a:prstGeom prst="rect">
            <a:avLst/>
          </a:prstGeom>
          <a:noFill/>
        </p:spPr>
        <p:txBody>
          <a:bodyPr wrap="square" rtlCol="0">
            <a:spAutoFit/>
          </a:bodyPr>
          <a:lstStyle/>
          <a:p>
            <a:pPr marL="285750" indent="-285750">
              <a:buFont typeface="Arial" pitchFamily="34" charset="0"/>
              <a:buChar char="•"/>
            </a:pPr>
            <a:r>
              <a:rPr lang="tr-TR" sz="2000" dirty="0" smtClean="0"/>
              <a:t>Öğretmenin </a:t>
            </a:r>
            <a:r>
              <a:rPr lang="tr-TR" sz="2000" dirty="0" err="1" smtClean="0"/>
              <a:t>EBA’da</a:t>
            </a:r>
            <a:r>
              <a:rPr lang="tr-TR" sz="2000" dirty="0" smtClean="0"/>
              <a:t> daha önce ders tamamlama veya görevlendirme olarak çalıştığı okulda görülmesi durumunda yapılacak işlemler</a:t>
            </a:r>
          </a:p>
          <a:p>
            <a:pPr marL="285750" indent="-285750">
              <a:buFont typeface="Arial" pitchFamily="34" charset="0"/>
              <a:buChar char="•"/>
            </a:pPr>
            <a:endParaRPr lang="tr-TR" sz="2000" dirty="0"/>
          </a:p>
          <a:p>
            <a:pPr marL="285750" indent="-285750">
              <a:buFont typeface="Arial" pitchFamily="34" charset="0"/>
              <a:buChar char="•"/>
            </a:pPr>
            <a:r>
              <a:rPr lang="tr-TR" sz="2000" dirty="0" smtClean="0"/>
              <a:t>Bulunduğu eğitim öğretim yılında görevlendirme veya ders tamamlama olarak gittiği okulun </a:t>
            </a:r>
            <a:r>
              <a:rPr lang="tr-TR" sz="2000" dirty="0" err="1" smtClean="0"/>
              <a:t>EBA’da</a:t>
            </a:r>
            <a:r>
              <a:rPr lang="tr-TR" sz="2000" dirty="0" smtClean="0"/>
              <a:t> öğretmenlere görülmemesi durumunda yapılacak işlemler.</a:t>
            </a:r>
          </a:p>
          <a:p>
            <a:pPr marL="285750" indent="-285750">
              <a:buFont typeface="Arial" pitchFamily="34" charset="0"/>
              <a:buChar char="•"/>
            </a:pPr>
            <a:endParaRPr lang="tr-TR" sz="2000" dirty="0"/>
          </a:p>
        </p:txBody>
      </p:sp>
      <p:sp>
        <p:nvSpPr>
          <p:cNvPr id="15" name="Metin kutusu 14"/>
          <p:cNvSpPr txBox="1"/>
          <p:nvPr/>
        </p:nvSpPr>
        <p:spPr>
          <a:xfrm>
            <a:off x="6405661" y="5149352"/>
            <a:ext cx="5512536" cy="1477328"/>
          </a:xfrm>
          <a:prstGeom prst="rect">
            <a:avLst/>
          </a:prstGeom>
          <a:noFill/>
        </p:spPr>
        <p:txBody>
          <a:bodyPr wrap="square" rtlCol="0">
            <a:spAutoFit/>
          </a:bodyPr>
          <a:lstStyle/>
          <a:p>
            <a:pPr algn="ctr"/>
            <a:r>
              <a:rPr lang="tr-TR" i="1" dirty="0" smtClean="0">
                <a:solidFill>
                  <a:srgbClr val="FF0000"/>
                </a:solidFill>
              </a:rPr>
              <a:t>Birden fazla okulda derse giren öğretmenler Gruplar menüsüne girdikleri zaman sayfada iki okulu da göreceklerdir. Burada işlem yapacakları okulu seçip okulumu değiştire tıkladıkları zaman o okulla ilgili işlemleri yürütebilirler.</a:t>
            </a:r>
            <a:endParaRPr lang="tr-TR" i="1" dirty="0">
              <a:solidFill>
                <a:srgbClr val="FF0000"/>
              </a:solidFill>
            </a:endParaRPr>
          </a:p>
        </p:txBody>
      </p:sp>
    </p:spTree>
    <p:extLst>
      <p:ext uri="{BB962C8B-B14F-4D97-AF65-F5344CB8AC3E}">
        <p14:creationId xmlns:p14="http://schemas.microsoft.com/office/powerpoint/2010/main" val="41786460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p:cNvSpPr/>
          <p:nvPr/>
        </p:nvSpPr>
        <p:spPr>
          <a:xfrm>
            <a:off x="0" y="1313585"/>
            <a:ext cx="12192000" cy="5544415"/>
          </a:xfrm>
          <a:prstGeom prst="rect">
            <a:avLst/>
          </a:prstGeom>
          <a:solidFill>
            <a:srgbClr val="B9E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flipH="1">
            <a:off x="203199" y="1421182"/>
            <a:ext cx="11786637" cy="523220"/>
          </a:xfrm>
          <a:prstGeom prst="rect">
            <a:avLst/>
          </a:prstGeom>
          <a:noFill/>
        </p:spPr>
        <p:txBody>
          <a:bodyPr wrap="square" rtlCol="0">
            <a:spAutoFit/>
          </a:bodyPr>
          <a:lstStyle/>
          <a:p>
            <a:pPr algn="ctr"/>
            <a:r>
              <a:rPr lang="tr-TR" sz="2800" b="1" dirty="0" smtClean="0">
                <a:solidFill>
                  <a:srgbClr val="C00000"/>
                </a:solidFill>
              </a:rPr>
              <a:t>Teknik Sorunlar Yaşandığında Kimlerden Yardım Alınacak</a:t>
            </a:r>
            <a:endParaRPr lang="tr-TR" sz="2800" dirty="0">
              <a:solidFill>
                <a:srgbClr val="C00000"/>
              </a:solidFill>
            </a:endParaRPr>
          </a:p>
        </p:txBody>
      </p:sp>
      <p:sp>
        <p:nvSpPr>
          <p:cNvPr id="15" name="Alt Başlık 2"/>
          <p:cNvSpPr txBox="1">
            <a:spLocks/>
          </p:cNvSpPr>
          <p:nvPr/>
        </p:nvSpPr>
        <p:spPr bwMode="auto">
          <a:xfrm>
            <a:off x="203199" y="2346729"/>
            <a:ext cx="11833947" cy="277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marL="285750" lvl="0" indent="-285750" algn="just" eaLnBrk="1" hangingPunct="1">
              <a:lnSpc>
                <a:spcPct val="150000"/>
              </a:lnSpc>
              <a:spcBef>
                <a:spcPct val="0"/>
              </a:spcBef>
              <a:buFont typeface="Arial" pitchFamily="34" charset="0"/>
              <a:buChar char="•"/>
            </a:pPr>
            <a:r>
              <a:rPr lang="tr-TR" altLang="en-US" dirty="0" smtClean="0">
                <a:solidFill>
                  <a:srgbClr val="38363B"/>
                </a:solidFill>
                <a:latin typeface="Open Sans Light" panose="020B0306030504020204" pitchFamily="34" charset="0"/>
                <a:cs typeface="Open Sans Light" panose="020B0306030504020204" pitchFamily="34" charset="0"/>
              </a:rPr>
              <a:t>Uzaktan Eğitim sürecinde TRT EBA TV, EBA ve EBA Canlı Sınıf uygulaması kullanırken yaşanabilecek teknik sorunlarda öncelikle EBA Yardım Merkezi ve EBA Nasıl sayfalarındaki destek içeriklerinden yardım alabilirsiniz.</a:t>
            </a:r>
          </a:p>
          <a:p>
            <a:pPr marL="285750" lvl="0" indent="-285750" algn="just" eaLnBrk="1" hangingPunct="1">
              <a:lnSpc>
                <a:spcPct val="150000"/>
              </a:lnSpc>
              <a:spcBef>
                <a:spcPct val="0"/>
              </a:spcBef>
              <a:buFont typeface="Arial" pitchFamily="34" charset="0"/>
              <a:buChar char="•"/>
            </a:pPr>
            <a:endParaRPr lang="tr-TR" altLang="en-US" dirty="0" smtClean="0">
              <a:solidFill>
                <a:srgbClr val="38363B"/>
              </a:solidFill>
              <a:latin typeface="Open Sans Light" panose="020B0306030504020204" pitchFamily="34" charset="0"/>
              <a:cs typeface="Open Sans Light" panose="020B0306030504020204" pitchFamily="34" charset="0"/>
            </a:endParaRPr>
          </a:p>
          <a:p>
            <a:pPr marL="285750" lvl="0" indent="-285750" algn="just" eaLnBrk="1" hangingPunct="1">
              <a:lnSpc>
                <a:spcPct val="150000"/>
              </a:lnSpc>
              <a:spcBef>
                <a:spcPct val="0"/>
              </a:spcBef>
              <a:buFont typeface="Arial" pitchFamily="34" charset="0"/>
              <a:buChar char="•"/>
            </a:pPr>
            <a:r>
              <a:rPr lang="tr-TR" altLang="en-US" dirty="0" smtClean="0">
                <a:solidFill>
                  <a:srgbClr val="38363B"/>
                </a:solidFill>
                <a:latin typeface="Open Sans Light" panose="020B0306030504020204" pitchFamily="34" charset="0"/>
                <a:cs typeface="Open Sans Light" panose="020B0306030504020204" pitchFamily="34" charset="0"/>
              </a:rPr>
              <a:t> Buradaki içeriklerden sorununuzu çözemezseniz öğretmenler ve okul idarecileri; varsa okullarındaki BT Rehber öğretmenlerinden, yoksa EBA-Uzaktan Eğitim Sorumlularından yardım alabilirler.</a:t>
            </a:r>
          </a:p>
          <a:p>
            <a:pPr marL="285750" lvl="0" indent="-285750" algn="just" eaLnBrk="1" hangingPunct="1">
              <a:lnSpc>
                <a:spcPct val="150000"/>
              </a:lnSpc>
              <a:spcBef>
                <a:spcPct val="0"/>
              </a:spcBef>
              <a:buFont typeface="Arial" pitchFamily="34" charset="0"/>
              <a:buChar char="•"/>
            </a:pPr>
            <a:endParaRPr lang="tr-TR" altLang="en-US" dirty="0">
              <a:solidFill>
                <a:srgbClr val="38363B"/>
              </a:solidFill>
              <a:latin typeface="Open Sans Light" panose="020B0306030504020204" pitchFamily="34" charset="0"/>
              <a:cs typeface="Open Sans Light" panose="020B0306030504020204" pitchFamily="34" charset="0"/>
            </a:endParaRPr>
          </a:p>
          <a:p>
            <a:pPr marL="285750" lvl="0" indent="-285750" algn="just" eaLnBrk="1" hangingPunct="1">
              <a:lnSpc>
                <a:spcPct val="150000"/>
              </a:lnSpc>
              <a:spcBef>
                <a:spcPct val="0"/>
              </a:spcBef>
              <a:buFont typeface="Arial" pitchFamily="34" charset="0"/>
              <a:buChar char="•"/>
            </a:pPr>
            <a:r>
              <a:rPr lang="tr-TR" altLang="en-US" dirty="0" smtClean="0">
                <a:solidFill>
                  <a:srgbClr val="38363B"/>
                </a:solidFill>
                <a:latin typeface="Open Sans Light" panose="020B0306030504020204" pitchFamily="34" charset="0"/>
                <a:cs typeface="Open Sans Light" panose="020B0306030504020204" pitchFamily="34" charset="0"/>
              </a:rPr>
              <a:t>BT Rehber öğretmenleri ve Okul EBA-Uzaktan Eğitim Sorumluları sorunu çözemezlerse ilçelerinden sorumlu Fatih Projesi Eğitmenleriyle iletişime geçerek sorunu çözmeye çalışacaklardır.</a:t>
            </a:r>
            <a:endParaRPr lang="tr-TR" altLang="en-US" dirty="0">
              <a:solidFill>
                <a:srgbClr val="38363B"/>
              </a:solidFill>
              <a:latin typeface="Open Sans Light" panose="020B0306030504020204" pitchFamily="34" charset="0"/>
              <a:cs typeface="Open Sans Light" panose="020B0306030504020204" pitchFamily="34" charset="0"/>
            </a:endParaRPr>
          </a:p>
        </p:txBody>
      </p:sp>
      <p:sp>
        <p:nvSpPr>
          <p:cNvPr id="12" name="Metin kutusu 11"/>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spTree>
    <p:extLst>
      <p:ext uri="{BB962C8B-B14F-4D97-AF65-F5344CB8AC3E}">
        <p14:creationId xmlns:p14="http://schemas.microsoft.com/office/powerpoint/2010/main" val="4779756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2 Resim" descr="kitap.png"/>
          <p:cNvPicPr>
            <a:picLocks noChangeAspect="1"/>
          </p:cNvPicPr>
          <p:nvPr/>
        </p:nvPicPr>
        <p:blipFill>
          <a:blip r:embed="rId3" cstate="print"/>
          <a:stretch>
            <a:fillRect/>
          </a:stretch>
        </p:blipFill>
        <p:spPr>
          <a:xfrm rot="1923106">
            <a:off x="9976410" y="2012327"/>
            <a:ext cx="1764271" cy="1735348"/>
          </a:xfrm>
          <a:prstGeom prst="rect">
            <a:avLst/>
          </a:prstGeom>
        </p:spPr>
      </p:pic>
      <p:pic>
        <p:nvPicPr>
          <p:cNvPr id="31" name="4 Resim" descr="bilgisayar.png"/>
          <p:cNvPicPr>
            <a:picLocks noChangeAspect="1"/>
          </p:cNvPicPr>
          <p:nvPr/>
        </p:nvPicPr>
        <p:blipFill>
          <a:blip r:embed="rId4" cstate="print"/>
          <a:stretch>
            <a:fillRect/>
          </a:stretch>
        </p:blipFill>
        <p:spPr>
          <a:xfrm rot="1838312">
            <a:off x="515598" y="2254215"/>
            <a:ext cx="1670695" cy="1437810"/>
          </a:xfrm>
          <a:prstGeom prst="rect">
            <a:avLst/>
          </a:prstGeom>
        </p:spPr>
      </p:pic>
      <p:pic>
        <p:nvPicPr>
          <p:cNvPr id="33" name="6 Resim" descr="suratdialog.png"/>
          <p:cNvPicPr>
            <a:picLocks noChangeAspect="1"/>
          </p:cNvPicPr>
          <p:nvPr/>
        </p:nvPicPr>
        <p:blipFill>
          <a:blip r:embed="rId5" cstate="print"/>
          <a:stretch>
            <a:fillRect/>
          </a:stretch>
        </p:blipFill>
        <p:spPr>
          <a:xfrm>
            <a:off x="10036060" y="4587645"/>
            <a:ext cx="1342650" cy="1460585"/>
          </a:xfrm>
          <a:prstGeom prst="rect">
            <a:avLst/>
          </a:prstGeom>
        </p:spPr>
      </p:pic>
      <p:pic>
        <p:nvPicPr>
          <p:cNvPr id="35" name="8 Resim" descr="kupakalemxy.png"/>
          <p:cNvPicPr>
            <a:picLocks noChangeAspect="1"/>
          </p:cNvPicPr>
          <p:nvPr/>
        </p:nvPicPr>
        <p:blipFill>
          <a:blip r:embed="rId6" cstate="print"/>
          <a:stretch>
            <a:fillRect/>
          </a:stretch>
        </p:blipFill>
        <p:spPr>
          <a:xfrm rot="781871">
            <a:off x="383263" y="4762497"/>
            <a:ext cx="1691932" cy="1234723"/>
          </a:xfrm>
          <a:prstGeom prst="rect">
            <a:avLst/>
          </a:prstGeom>
        </p:spPr>
      </p:pic>
      <p:pic>
        <p:nvPicPr>
          <p:cNvPr id="36" name="10 Resim" descr="tablet.png"/>
          <p:cNvPicPr>
            <a:picLocks noChangeAspect="1"/>
          </p:cNvPicPr>
          <p:nvPr/>
        </p:nvPicPr>
        <p:blipFill>
          <a:blip r:embed="rId7" cstate="print"/>
          <a:stretch>
            <a:fillRect/>
          </a:stretch>
        </p:blipFill>
        <p:spPr>
          <a:xfrm rot="978883">
            <a:off x="11418558" y="2364280"/>
            <a:ext cx="659875" cy="636248"/>
          </a:xfrm>
          <a:prstGeom prst="rect">
            <a:avLst/>
          </a:prstGeom>
        </p:spPr>
      </p:pic>
      <p:sp>
        <p:nvSpPr>
          <p:cNvPr id="16" name="Metin kutusu 15"/>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5" name="Resim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sp>
        <p:nvSpPr>
          <p:cNvPr id="15" name="Metin kutusu 14"/>
          <p:cNvSpPr txBox="1"/>
          <p:nvPr/>
        </p:nvSpPr>
        <p:spPr>
          <a:xfrm flipH="1">
            <a:off x="65370" y="1412326"/>
            <a:ext cx="12031554" cy="523220"/>
          </a:xfrm>
          <a:prstGeom prst="rect">
            <a:avLst/>
          </a:prstGeom>
          <a:noFill/>
        </p:spPr>
        <p:txBody>
          <a:bodyPr wrap="square" rtlCol="0">
            <a:spAutoFit/>
          </a:bodyPr>
          <a:lstStyle/>
          <a:p>
            <a:pPr algn="ctr"/>
            <a:r>
              <a:rPr lang="tr-TR" sz="2800" b="1" dirty="0" smtClean="0">
                <a:solidFill>
                  <a:srgbClr val="C00000"/>
                </a:solidFill>
              </a:rPr>
              <a:t>Uzaktan Eğitimde Nelere Dikkat Edilmelidir?</a:t>
            </a:r>
            <a:endParaRPr lang="tr-TR" sz="2800" dirty="0">
              <a:solidFill>
                <a:srgbClr val="C00000"/>
              </a:solidFill>
            </a:endParaRPr>
          </a:p>
        </p:txBody>
      </p:sp>
      <p:sp>
        <p:nvSpPr>
          <p:cNvPr id="4" name="Metin kutusu 3"/>
          <p:cNvSpPr txBox="1"/>
          <p:nvPr/>
        </p:nvSpPr>
        <p:spPr>
          <a:xfrm>
            <a:off x="2914523" y="2519981"/>
            <a:ext cx="6987589" cy="2862322"/>
          </a:xfrm>
          <a:prstGeom prst="rect">
            <a:avLst/>
          </a:prstGeom>
          <a:noFill/>
        </p:spPr>
        <p:txBody>
          <a:bodyPr wrap="square" rtlCol="0">
            <a:spAutoFit/>
          </a:bodyPr>
          <a:lstStyle/>
          <a:p>
            <a:pPr marL="285750" indent="-285750">
              <a:buFont typeface="Arial" pitchFamily="34" charset="0"/>
              <a:buChar char="•"/>
            </a:pPr>
            <a:r>
              <a:rPr lang="tr-TR" sz="2000" dirty="0"/>
              <a:t>Öncelikle, öğrenmenin her ortamda devam eden bir faaliyet olduğunun farkında olun</a:t>
            </a:r>
            <a:r>
              <a:rPr lang="tr-TR" sz="2000" dirty="0" smtClean="0"/>
              <a:t>.</a:t>
            </a:r>
          </a:p>
          <a:p>
            <a:pPr marL="285750" indent="-285750">
              <a:buFont typeface="Arial" pitchFamily="34" charset="0"/>
              <a:buChar char="•"/>
            </a:pPr>
            <a:r>
              <a:rPr lang="tr-TR" sz="2000" smtClean="0"/>
              <a:t>Kullanılacak programın </a:t>
            </a:r>
            <a:r>
              <a:rPr lang="tr-TR" sz="2000" dirty="0" smtClean="0"/>
              <a:t>özellikleri bilinmelidir.</a:t>
            </a:r>
          </a:p>
          <a:p>
            <a:pPr marL="285750" indent="-285750">
              <a:buFont typeface="Arial" pitchFamily="34" charset="0"/>
              <a:buChar char="•"/>
            </a:pPr>
            <a:r>
              <a:rPr lang="tr-TR" sz="2000" dirty="0" smtClean="0"/>
              <a:t>Eğitimin yapılacağı ortamlar uygun bir şekilde tasarlanmalı.</a:t>
            </a:r>
          </a:p>
          <a:p>
            <a:pPr marL="285750" indent="-285750">
              <a:buFont typeface="Arial" pitchFamily="34" charset="0"/>
              <a:buChar char="•"/>
            </a:pPr>
            <a:r>
              <a:rPr lang="tr-TR" sz="2000" dirty="0" smtClean="0"/>
              <a:t>Ders planı ve amaçlar belli olmalı, ileriye dönük eğitim takvimi oluşturulmalı.</a:t>
            </a:r>
          </a:p>
          <a:p>
            <a:pPr marL="285750" indent="-285750">
              <a:buFont typeface="Arial" pitchFamily="34" charset="0"/>
              <a:buChar char="•"/>
            </a:pPr>
            <a:r>
              <a:rPr lang="tr-TR" sz="2000" dirty="0" smtClean="0"/>
              <a:t>Makul sürelerde aralar verilmeli.</a:t>
            </a:r>
          </a:p>
          <a:p>
            <a:pPr marL="285750" indent="-285750">
              <a:buFont typeface="Arial" pitchFamily="34" charset="0"/>
              <a:buChar char="•"/>
            </a:pPr>
            <a:r>
              <a:rPr lang="tr-TR" sz="2000" dirty="0" smtClean="0"/>
              <a:t>Öğrencilerle mümkün olduğunca fazla etkileşim kurulmaya çalışılıp sınıf ortamını aratmayacak bir ders işlenmeli.</a:t>
            </a:r>
            <a:endParaRPr lang="tr-TR" sz="2000" dirty="0"/>
          </a:p>
        </p:txBody>
      </p:sp>
    </p:spTree>
    <p:extLst>
      <p:ext uri="{BB962C8B-B14F-4D97-AF65-F5344CB8AC3E}">
        <p14:creationId xmlns:p14="http://schemas.microsoft.com/office/powerpoint/2010/main" val="67723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23" presetClass="entr" presetSubtype="16"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childTnLst>
                                </p:cTn>
                              </p:par>
                              <p:par>
                                <p:cTn id="21" presetID="2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3" presetClass="entr" presetSubtype="16"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l="7253"/>
          <a:stretch/>
        </p:blipFill>
        <p:spPr>
          <a:xfrm>
            <a:off x="-6626" y="0"/>
            <a:ext cx="12198626" cy="6858000"/>
          </a:xfrm>
          <a:prstGeom prst="rect">
            <a:avLst/>
          </a:prstGeom>
        </p:spPr>
      </p:pic>
      <p:sp>
        <p:nvSpPr>
          <p:cNvPr id="8" name="Metin kutusu 7"/>
          <p:cNvSpPr txBox="1"/>
          <p:nvPr/>
        </p:nvSpPr>
        <p:spPr>
          <a:xfrm flipH="1">
            <a:off x="5305170" y="1577044"/>
            <a:ext cx="6214364" cy="1323439"/>
          </a:xfrm>
          <a:prstGeom prst="rect">
            <a:avLst/>
          </a:prstGeom>
          <a:noFill/>
        </p:spPr>
        <p:txBody>
          <a:bodyPr wrap="square" rtlCol="0">
            <a:spAutoFit/>
          </a:bodyPr>
          <a:lstStyle/>
          <a:p>
            <a:pPr algn="ctr"/>
            <a:r>
              <a:rPr lang="tr-TR" sz="4000" b="1" dirty="0" smtClean="0">
                <a:solidFill>
                  <a:srgbClr val="C00000"/>
                </a:solidFill>
                <a:effectLst>
                  <a:outerShdw blurRad="38100" dist="38100" dir="2700000" algn="tl">
                    <a:srgbClr val="000000">
                      <a:alpha val="43137"/>
                    </a:srgbClr>
                  </a:outerShdw>
                </a:effectLst>
              </a:rPr>
              <a:t>DİNLEDİĞİNİZ İÇİN TEŞEKKÜRLER</a:t>
            </a:r>
            <a:endParaRPr lang="tr-TR" sz="4000" b="1" dirty="0">
              <a:solidFill>
                <a:srgbClr val="C00000"/>
              </a:solidFill>
              <a:effectLst>
                <a:outerShdw blurRad="38100" dist="38100" dir="2700000" algn="tl">
                  <a:srgbClr val="000000">
                    <a:alpha val="43137"/>
                  </a:srgbClr>
                </a:outerShdw>
              </a:effectLst>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000" y="3841334"/>
            <a:ext cx="1928261" cy="1932312"/>
          </a:xfrm>
          <a:prstGeom prst="rect">
            <a:avLst/>
          </a:prstGeom>
        </p:spPr>
      </p:pic>
      <p:sp>
        <p:nvSpPr>
          <p:cNvPr id="5" name="Metin kutusu 4"/>
          <p:cNvSpPr txBox="1"/>
          <p:nvPr/>
        </p:nvSpPr>
        <p:spPr>
          <a:xfrm flipH="1">
            <a:off x="4325457" y="6277148"/>
            <a:ext cx="7824502" cy="461665"/>
          </a:xfrm>
          <a:prstGeom prst="rect">
            <a:avLst/>
          </a:prstGeom>
          <a:noFill/>
        </p:spPr>
        <p:txBody>
          <a:bodyPr wrap="square" rtlCol="0">
            <a:spAutoFit/>
          </a:bodyPr>
          <a:lstStyle/>
          <a:p>
            <a:pPr algn="ctr"/>
            <a:r>
              <a:rPr lang="tr-TR" sz="2400" b="1" i="1" dirty="0" smtClean="0">
                <a:solidFill>
                  <a:srgbClr val="3D99A5"/>
                </a:solidFill>
                <a:latin typeface="Aladdin" pitchFamily="2" charset="-94"/>
              </a:rPr>
              <a:t>Trabzon İl Milli Eğitim Müdürlüğü Fatih Projesi Ekibi</a:t>
            </a:r>
            <a:endParaRPr lang="tr-TR" sz="2400" i="1" dirty="0">
              <a:solidFill>
                <a:srgbClr val="3D99A5"/>
              </a:solidFill>
              <a:latin typeface="Aladdin" pitchFamily="2" charset="-94"/>
            </a:endParaRPr>
          </a:p>
        </p:txBody>
      </p:sp>
    </p:spTree>
    <p:extLst>
      <p:ext uri="{BB962C8B-B14F-4D97-AF65-F5344CB8AC3E}">
        <p14:creationId xmlns:p14="http://schemas.microsoft.com/office/powerpoint/2010/main" val="28046166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2"/>
          <p:cNvSpPr txBox="1">
            <a:spLocks/>
          </p:cNvSpPr>
          <p:nvPr/>
        </p:nvSpPr>
        <p:spPr bwMode="auto">
          <a:xfrm>
            <a:off x="316934" y="1843267"/>
            <a:ext cx="5452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defTabSz="914400"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TRT EBA TV: Öğrenciler bakanlık tarafından yapılan dersleri; tüm TV platformlarında yer alan TRT EBA </a:t>
            </a:r>
            <a:r>
              <a:rPr lang="tr-TR" altLang="en-US" sz="2000" dirty="0" err="1" smtClean="0">
                <a:solidFill>
                  <a:srgbClr val="38363B"/>
                </a:solidFill>
                <a:latin typeface="Open Sans Light" panose="020B0306030504020204" pitchFamily="34" charset="0"/>
                <a:cs typeface="Open Sans Light" panose="020B0306030504020204" pitchFamily="34" charset="0"/>
              </a:rPr>
              <a:t>Tv</a:t>
            </a:r>
            <a:r>
              <a:rPr lang="tr-TR" altLang="en-US" sz="2000" dirty="0" smtClean="0">
                <a:solidFill>
                  <a:srgbClr val="38363B"/>
                </a:solidFill>
                <a:latin typeface="Open Sans Light" panose="020B0306030504020204" pitchFamily="34" charset="0"/>
                <a:cs typeface="Open Sans Light" panose="020B0306030504020204" pitchFamily="34" charset="0"/>
              </a:rPr>
              <a:t> İlkokul, Ortaokul ve Lise kanallarından takip edebilirler. Bu yayınların haftalık programları EBA ana sayfada yer almaktadır.</a:t>
            </a:r>
          </a:p>
          <a:p>
            <a:pPr lvl="0" algn="just" defTabSz="914400"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defTabSz="914400"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EBA: Milli Eğitim Bakanlığı Çevrimiçi Sosyal Eğitim Platformu</a:t>
            </a:r>
          </a:p>
          <a:p>
            <a:pPr lvl="0" algn="just" defTabSz="914400"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defTabSz="914400"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EBA Canlı Ders: EBA üzerinden öğretmen ve öğrencilerin eş zamanlı olarak bir araya gelebilecekleri canlı sınıf uygulamasıdır.</a:t>
            </a:r>
            <a:endParaRPr lang="tr-TR" altLang="en-US" sz="2000" dirty="0">
              <a:solidFill>
                <a:srgbClr val="38363B"/>
              </a:solidFill>
              <a:latin typeface="Open Sans Light" panose="020B0306030504020204" pitchFamily="34" charset="0"/>
              <a:cs typeface="Open Sans Light" panose="020B0306030504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504" y="1944914"/>
            <a:ext cx="6069496" cy="4694425"/>
          </a:xfrm>
          <a:prstGeom prst="rect">
            <a:avLst/>
          </a:prstGeom>
        </p:spPr>
      </p:pic>
      <p:sp>
        <p:nvSpPr>
          <p:cNvPr id="9" name="Metin kutusu 8"/>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sp>
        <p:nvSpPr>
          <p:cNvPr id="7" name="Metin kutusu 6"/>
          <p:cNvSpPr txBox="1"/>
          <p:nvPr/>
        </p:nvSpPr>
        <p:spPr>
          <a:xfrm flipH="1">
            <a:off x="65370" y="1412326"/>
            <a:ext cx="12031554" cy="523220"/>
          </a:xfrm>
          <a:prstGeom prst="rect">
            <a:avLst/>
          </a:prstGeom>
          <a:noFill/>
        </p:spPr>
        <p:txBody>
          <a:bodyPr wrap="square" rtlCol="0">
            <a:spAutoFit/>
          </a:bodyPr>
          <a:lstStyle/>
          <a:p>
            <a:pPr algn="ctr"/>
            <a:r>
              <a:rPr lang="tr-TR" sz="2800" b="1" dirty="0" smtClean="0">
                <a:solidFill>
                  <a:srgbClr val="C00000"/>
                </a:solidFill>
              </a:rPr>
              <a:t>Uzaktan Eğitimde TRT EBA TV, EBA ve EBA Canlı Sınıf Kullanımı</a:t>
            </a:r>
            <a:endParaRPr lang="tr-TR" sz="2800" dirty="0">
              <a:solidFill>
                <a:srgbClr val="C00000"/>
              </a:solidFill>
            </a:endParaRPr>
          </a:p>
        </p:txBody>
      </p:sp>
      <p:pic>
        <p:nvPicPr>
          <p:cNvPr id="3074" name="Picture 2" descr="C:\Users\W10\Desktop\UE RESİMLER\trt-eba-tv-678x3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575" y="2172749"/>
            <a:ext cx="5138234" cy="307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21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egitim.png"/>
          <p:cNvPicPr>
            <a:picLocks noChangeAspect="1"/>
          </p:cNvPicPr>
          <p:nvPr/>
        </p:nvPicPr>
        <p:blipFill>
          <a:blip r:embed="rId2" cstate="print"/>
          <a:stretch>
            <a:fillRect/>
          </a:stretch>
        </p:blipFill>
        <p:spPr>
          <a:xfrm>
            <a:off x="859180" y="2476171"/>
            <a:ext cx="4392327" cy="3670227"/>
          </a:xfrm>
          <a:prstGeom prst="rect">
            <a:avLst/>
          </a:prstGeom>
        </p:spPr>
      </p:pic>
      <p:sp>
        <p:nvSpPr>
          <p:cNvPr id="8" name="Metin kutusu 7"/>
          <p:cNvSpPr txBox="1"/>
          <p:nvPr/>
        </p:nvSpPr>
        <p:spPr>
          <a:xfrm flipH="1">
            <a:off x="251669" y="1320047"/>
            <a:ext cx="11738167" cy="523220"/>
          </a:xfrm>
          <a:prstGeom prst="rect">
            <a:avLst/>
          </a:prstGeom>
          <a:noFill/>
        </p:spPr>
        <p:txBody>
          <a:bodyPr wrap="square" rtlCol="0">
            <a:spAutoFit/>
          </a:bodyPr>
          <a:lstStyle/>
          <a:p>
            <a:pPr algn="ctr"/>
            <a:r>
              <a:rPr lang="tr-TR" sz="2800" b="1" dirty="0" smtClean="0">
                <a:solidFill>
                  <a:srgbClr val="C00000"/>
                </a:solidFill>
              </a:rPr>
              <a:t>EBA Canlı Sınıf Ders Saatlerinin Planlanması</a:t>
            </a:r>
            <a:endParaRPr lang="tr-TR" sz="2800" dirty="0">
              <a:solidFill>
                <a:srgbClr val="C00000"/>
              </a:solidFill>
            </a:endParaRPr>
          </a:p>
        </p:txBody>
      </p:sp>
      <p:sp>
        <p:nvSpPr>
          <p:cNvPr id="10" name="Metin kutusu 9"/>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sp>
        <p:nvSpPr>
          <p:cNvPr id="2" name="Metin kutusu 1"/>
          <p:cNvSpPr txBox="1"/>
          <p:nvPr/>
        </p:nvSpPr>
        <p:spPr>
          <a:xfrm>
            <a:off x="5721293" y="3120705"/>
            <a:ext cx="6023294" cy="2308324"/>
          </a:xfrm>
          <a:prstGeom prst="rect">
            <a:avLst/>
          </a:prstGeom>
          <a:noFill/>
        </p:spPr>
        <p:txBody>
          <a:bodyPr wrap="square" rtlCol="0">
            <a:spAutoFit/>
          </a:bodyPr>
          <a:lstStyle/>
          <a:p>
            <a:r>
              <a:rPr lang="tr-TR" sz="2400" dirty="0" smtClean="0"/>
              <a:t>Canlı Sınıf ders saatlerinin planlaması okul idareleri tarafından yapılarak </a:t>
            </a:r>
            <a:r>
              <a:rPr lang="tr-TR" sz="2400" dirty="0" err="1" smtClean="0"/>
              <a:t>EBA’ya</a:t>
            </a:r>
            <a:r>
              <a:rPr lang="tr-TR" sz="2400" dirty="0" smtClean="0"/>
              <a:t> girilir ve öğretmenlere duyurulur. Öğretmenler EBA ana sayfada yer alan </a:t>
            </a:r>
            <a:r>
              <a:rPr lang="tr-TR" sz="2400" b="1" dirty="0" smtClean="0">
                <a:solidFill>
                  <a:srgbClr val="FF0000"/>
                </a:solidFill>
              </a:rPr>
              <a:t>Canlı Dersim Var mı? </a:t>
            </a:r>
            <a:r>
              <a:rPr lang="tr-TR" sz="2400" dirty="0" smtClean="0"/>
              <a:t>bölümünden de kendilerine tanımlanan canlı dersleri kontrol edebilirler.</a:t>
            </a:r>
            <a:endParaRPr lang="tr-TR" sz="2400" dirty="0"/>
          </a:p>
        </p:txBody>
      </p:sp>
    </p:spTree>
    <p:extLst>
      <p:ext uri="{BB962C8B-B14F-4D97-AF65-F5344CB8AC3E}">
        <p14:creationId xmlns:p14="http://schemas.microsoft.com/office/powerpoint/2010/main" val="2376594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 Başlık 2"/>
          <p:cNvSpPr txBox="1">
            <a:spLocks/>
          </p:cNvSpPr>
          <p:nvPr/>
        </p:nvSpPr>
        <p:spPr bwMode="auto">
          <a:xfrm>
            <a:off x="6509856" y="2090700"/>
            <a:ext cx="5527289" cy="420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a:r>
              <a:rPr lang="tr-TR" altLang="tr-TR" sz="2000" dirty="0" smtClean="0">
                <a:solidFill>
                  <a:srgbClr val="38363B"/>
                </a:solidFill>
                <a:latin typeface="Open Sans Light" panose="020B0306030504020204" pitchFamily="34" charset="0"/>
                <a:cs typeface="Open Sans Light" panose="020B0306030504020204" pitchFamily="34" charset="0"/>
              </a:rPr>
              <a:t>        Okul idarecileri planladıkları canlı sınıf saatlerini </a:t>
            </a:r>
            <a:r>
              <a:rPr lang="tr-TR" altLang="tr-TR" sz="2000" b="1" dirty="0" smtClean="0">
                <a:solidFill>
                  <a:srgbClr val="FF0000"/>
                </a:solidFill>
                <a:latin typeface="Open Sans Light" panose="020B0306030504020204" pitchFamily="34" charset="0"/>
                <a:cs typeface="Open Sans Light" panose="020B0306030504020204" pitchFamily="34" charset="0"/>
              </a:rPr>
              <a:t>EBA Sayfamda Canlı Dersler </a:t>
            </a:r>
            <a:r>
              <a:rPr lang="tr-TR" altLang="tr-TR" sz="2000" dirty="0" smtClean="0">
                <a:solidFill>
                  <a:srgbClr val="38363B"/>
                </a:solidFill>
                <a:latin typeface="Open Sans Light" panose="020B0306030504020204" pitchFamily="34" charset="0"/>
                <a:cs typeface="Open Sans Light" panose="020B0306030504020204" pitchFamily="34" charset="0"/>
              </a:rPr>
              <a:t>bölümüne girerek </a:t>
            </a:r>
            <a:r>
              <a:rPr lang="tr-TR" altLang="tr-TR" sz="2000" b="1" dirty="0" smtClean="0">
                <a:solidFill>
                  <a:srgbClr val="FF0000"/>
                </a:solidFill>
                <a:latin typeface="Open Sans Light" panose="020B0306030504020204" pitchFamily="34" charset="0"/>
                <a:cs typeface="Open Sans Light" panose="020B0306030504020204" pitchFamily="34" charset="0"/>
              </a:rPr>
              <a:t>Canlı Ders oluştur </a:t>
            </a:r>
            <a:r>
              <a:rPr lang="tr-TR" altLang="tr-TR" sz="2000" dirty="0" smtClean="0">
                <a:solidFill>
                  <a:srgbClr val="38363B"/>
                </a:solidFill>
                <a:latin typeface="Open Sans Light" panose="020B0306030504020204" pitchFamily="34" charset="0"/>
                <a:cs typeface="Open Sans Light" panose="020B0306030504020204" pitchFamily="34" charset="0"/>
              </a:rPr>
              <a:t>bölümünden canlı dersin; başlık, sınıf, gün, saat, ders, konu ve şube bilgilerini girerek öğrencileri listele butonuna tıklanır. Daha sonra dersi verecek öğretmen de seçilir ve </a:t>
            </a:r>
            <a:r>
              <a:rPr lang="tr-TR" altLang="tr-TR" sz="2000" b="1" dirty="0" smtClean="0">
                <a:solidFill>
                  <a:srgbClr val="FF0000"/>
                </a:solidFill>
                <a:latin typeface="Open Sans Light" panose="020B0306030504020204" pitchFamily="34" charset="0"/>
                <a:cs typeface="Open Sans Light" panose="020B0306030504020204" pitchFamily="34" charset="0"/>
              </a:rPr>
              <a:t>Canlı Dersi Gönder</a:t>
            </a:r>
            <a:r>
              <a:rPr lang="tr-TR" altLang="tr-TR" sz="2000" dirty="0" smtClean="0">
                <a:solidFill>
                  <a:srgbClr val="38363B"/>
                </a:solidFill>
                <a:latin typeface="Open Sans Light" panose="020B0306030504020204" pitchFamily="34" charset="0"/>
                <a:cs typeface="Open Sans Light" panose="020B0306030504020204" pitchFamily="34" charset="0"/>
              </a:rPr>
              <a:t> butonuna tıklanarak canlı ders oluşturulur. </a:t>
            </a:r>
          </a:p>
          <a:p>
            <a:pPr lvl="0" algn="just"/>
            <a:r>
              <a:rPr kumimoji="0" lang="tr-TR" altLang="tr-TR" sz="2000" b="0" i="0" u="none" strike="noStrike" kern="1200" cap="none" spc="0" normalizeH="0" noProof="0" dirty="0">
                <a:ln>
                  <a:noFill/>
                </a:ln>
                <a:solidFill>
                  <a:srgbClr val="38363B"/>
                </a:solidFill>
                <a:effectLst/>
                <a:uLnTx/>
                <a:uFillTx/>
                <a:latin typeface="Open Sans Light" panose="020B0306030504020204" pitchFamily="34" charset="0"/>
                <a:cs typeface="Open Sans Light" panose="020B0306030504020204" pitchFamily="34" charset="0"/>
              </a:rPr>
              <a:t> </a:t>
            </a:r>
            <a:r>
              <a:rPr kumimoji="0" lang="tr-TR" altLang="tr-TR" sz="2000" b="0" i="0" u="none" strike="noStrike" kern="1200" cap="none" spc="0" normalizeH="0" noProof="0" dirty="0" smtClean="0">
                <a:ln>
                  <a:noFill/>
                </a:ln>
                <a:solidFill>
                  <a:srgbClr val="38363B"/>
                </a:solidFill>
                <a:effectLst/>
                <a:uLnTx/>
                <a:uFillTx/>
                <a:latin typeface="Open Sans Light" panose="020B0306030504020204" pitchFamily="34" charset="0"/>
                <a:cs typeface="Open Sans Light" panose="020B0306030504020204" pitchFamily="34" charset="0"/>
              </a:rPr>
              <a:t>       Bu işlem yapıldıktan sonra ilgili öğretmen ve öğrenciler </a:t>
            </a:r>
            <a:r>
              <a:rPr kumimoji="0" lang="tr-TR" altLang="tr-TR" sz="2000" b="0" i="0" u="none" strike="noStrike" kern="1200" cap="none" spc="0" normalizeH="0" noProof="0" dirty="0" err="1" smtClean="0">
                <a:ln>
                  <a:noFill/>
                </a:ln>
                <a:solidFill>
                  <a:srgbClr val="38363B"/>
                </a:solidFill>
                <a:effectLst/>
                <a:uLnTx/>
                <a:uFillTx/>
                <a:latin typeface="Open Sans Light" panose="020B0306030504020204" pitchFamily="34" charset="0"/>
                <a:cs typeface="Open Sans Light" panose="020B0306030504020204" pitchFamily="34" charset="0"/>
              </a:rPr>
              <a:t>EBA’ya</a:t>
            </a:r>
            <a:r>
              <a:rPr kumimoji="0" lang="tr-TR" altLang="tr-TR" sz="2000" b="0" i="0" u="none" strike="noStrike" kern="1200" cap="none" spc="0" normalizeH="0" noProof="0" dirty="0" smtClean="0">
                <a:ln>
                  <a:noFill/>
                </a:ln>
                <a:solidFill>
                  <a:srgbClr val="38363B"/>
                </a:solidFill>
                <a:effectLst/>
                <a:uLnTx/>
                <a:uFillTx/>
                <a:latin typeface="Open Sans Light" panose="020B0306030504020204" pitchFamily="34" charset="0"/>
                <a:cs typeface="Open Sans Light" panose="020B0306030504020204" pitchFamily="34" charset="0"/>
              </a:rPr>
              <a:t> giriş yaptıklarında kendilerine tanımlanan ders bilgilerini bildirim olarak göreceklerdir.</a:t>
            </a:r>
          </a:p>
          <a:p>
            <a:pPr lvl="0" algn="just"/>
            <a:r>
              <a:rPr kumimoji="0" lang="tr-TR" altLang="tr-TR" sz="2000" b="0" i="0" u="none" strike="noStrike" kern="1200" cap="none" spc="0" normalizeH="0" baseline="0" noProof="0" dirty="0" smtClean="0">
                <a:ln>
                  <a:noFill/>
                </a:ln>
                <a:solidFill>
                  <a:srgbClr val="38363B"/>
                </a:solidFill>
                <a:effectLst/>
                <a:uLnTx/>
                <a:uFillTx/>
                <a:latin typeface="Open Sans Light" panose="020B0306030504020204" pitchFamily="34" charset="0"/>
                <a:cs typeface="Open Sans Light" panose="020B0306030504020204" pitchFamily="34" charset="0"/>
              </a:rPr>
              <a:t/>
            </a:r>
            <a:br>
              <a:rPr kumimoji="0" lang="tr-TR" altLang="tr-TR" sz="2000" b="0" i="0" u="none" strike="noStrike" kern="1200" cap="none" spc="0" normalizeH="0" baseline="0" noProof="0" dirty="0" smtClean="0">
                <a:ln>
                  <a:noFill/>
                </a:ln>
                <a:solidFill>
                  <a:srgbClr val="38363B"/>
                </a:solidFill>
                <a:effectLst/>
                <a:uLnTx/>
                <a:uFillTx/>
                <a:latin typeface="Open Sans Light" panose="020B0306030504020204" pitchFamily="34" charset="0"/>
                <a:cs typeface="Open Sans Light" panose="020B0306030504020204" pitchFamily="34" charset="0"/>
              </a:rPr>
            </a:br>
            <a:endParaRPr kumimoji="0" lang="tr-TR" altLang="tr-TR" sz="2000" b="0" i="0" u="none" strike="noStrike" kern="1200" cap="none" spc="0" normalizeH="0" baseline="0" noProof="0" dirty="0" smtClean="0">
              <a:ln>
                <a:noFill/>
              </a:ln>
              <a:solidFill>
                <a:srgbClr val="38363B"/>
              </a:solidFill>
              <a:effectLst/>
              <a:uLnTx/>
              <a:uFillTx/>
              <a:latin typeface="Open Sans Light" panose="020B0306030504020204" pitchFamily="34" charset="0"/>
              <a:cs typeface="Open Sans Light" panose="020B0306030504020204" pitchFamily="34" charset="0"/>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tr-TR" altLang="tr-TR" sz="2000" b="0" i="0" u="none" strike="noStrike" kern="1200" cap="none" spc="0" normalizeH="0" baseline="0" noProof="0" dirty="0" smtClean="0">
              <a:ln>
                <a:noFill/>
              </a:ln>
              <a:solidFill>
                <a:sysClr val="windowText" lastClr="000000"/>
              </a:solidFill>
              <a:effectLst/>
              <a:uLnTx/>
              <a:uFillTx/>
              <a:latin typeface="Calibri"/>
            </a:endParaRPr>
          </a:p>
        </p:txBody>
      </p:sp>
      <p:sp>
        <p:nvSpPr>
          <p:cNvPr id="10" name="Metin kutusu 9"/>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sp>
        <p:nvSpPr>
          <p:cNvPr id="11" name="Metin kutusu 10"/>
          <p:cNvSpPr txBox="1"/>
          <p:nvPr/>
        </p:nvSpPr>
        <p:spPr>
          <a:xfrm flipH="1">
            <a:off x="65370" y="1412326"/>
            <a:ext cx="12031554" cy="523220"/>
          </a:xfrm>
          <a:prstGeom prst="rect">
            <a:avLst/>
          </a:prstGeom>
          <a:noFill/>
        </p:spPr>
        <p:txBody>
          <a:bodyPr wrap="square" rtlCol="0">
            <a:spAutoFit/>
          </a:bodyPr>
          <a:lstStyle/>
          <a:p>
            <a:pPr algn="ctr"/>
            <a:r>
              <a:rPr lang="tr-TR" sz="2800" b="1" dirty="0" smtClean="0">
                <a:solidFill>
                  <a:srgbClr val="C00000"/>
                </a:solidFill>
              </a:rPr>
              <a:t>EBA Canlı Sınıf Saatlerinin Tanımlanması</a:t>
            </a:r>
            <a:endParaRPr lang="tr-TR" sz="2800" dirty="0">
              <a:solidFill>
                <a:srgbClr val="C00000"/>
              </a:solidFill>
            </a:endParaRPr>
          </a:p>
        </p:txBody>
      </p:sp>
      <p:pic>
        <p:nvPicPr>
          <p:cNvPr id="5122" name="Picture 2" descr="C:\Users\W10\Desktop\UE RESİMLER\canlı d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28" y="2090699"/>
            <a:ext cx="5958024" cy="44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3650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flipH="1">
            <a:off x="176169" y="1320047"/>
            <a:ext cx="11813668" cy="523220"/>
          </a:xfrm>
          <a:prstGeom prst="rect">
            <a:avLst/>
          </a:prstGeom>
          <a:noFill/>
        </p:spPr>
        <p:txBody>
          <a:bodyPr wrap="square" rtlCol="0">
            <a:spAutoFit/>
          </a:bodyPr>
          <a:lstStyle/>
          <a:p>
            <a:pPr algn="ctr"/>
            <a:r>
              <a:rPr lang="tr-TR" sz="2800" b="1" dirty="0" smtClean="0">
                <a:solidFill>
                  <a:srgbClr val="C00000"/>
                </a:solidFill>
              </a:rPr>
              <a:t>EBA Sayfasına Giriş Yapma</a:t>
            </a:r>
            <a:endParaRPr lang="tr-TR" sz="2800" dirty="0">
              <a:solidFill>
                <a:srgbClr val="C00000"/>
              </a:solidFill>
            </a:endParaRPr>
          </a:p>
        </p:txBody>
      </p:sp>
      <p:sp>
        <p:nvSpPr>
          <p:cNvPr id="12" name="Metin kutusu 11"/>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6148" name="Picture 4" descr="C:\Users\W10\Desktop\UE RESİMLER\giriş öğrenc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631" y="2037199"/>
            <a:ext cx="4380828" cy="404481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W10\Desktop\UE RESİMLER\giriş öğretme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1638" y="2037198"/>
            <a:ext cx="4380828" cy="404482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511816" y="6233020"/>
            <a:ext cx="2088457" cy="400110"/>
          </a:xfrm>
          <a:prstGeom prst="rect">
            <a:avLst/>
          </a:prstGeom>
          <a:noFill/>
        </p:spPr>
        <p:txBody>
          <a:bodyPr wrap="none" rtlCol="0">
            <a:spAutoFit/>
          </a:bodyPr>
          <a:lstStyle/>
          <a:p>
            <a:r>
              <a:rPr lang="tr-TR" sz="2000" b="1" dirty="0" smtClean="0"/>
              <a:t>EBA Öğrenci Girişi</a:t>
            </a:r>
            <a:endParaRPr lang="tr-TR" sz="2000" b="1" dirty="0"/>
          </a:p>
        </p:txBody>
      </p:sp>
      <p:sp>
        <p:nvSpPr>
          <p:cNvPr id="8" name="Metin kutusu 7"/>
          <p:cNvSpPr txBox="1"/>
          <p:nvPr/>
        </p:nvSpPr>
        <p:spPr>
          <a:xfrm>
            <a:off x="7560449" y="6186763"/>
            <a:ext cx="2343206" cy="400110"/>
          </a:xfrm>
          <a:prstGeom prst="rect">
            <a:avLst/>
          </a:prstGeom>
          <a:noFill/>
        </p:spPr>
        <p:txBody>
          <a:bodyPr wrap="none" rtlCol="0">
            <a:spAutoFit/>
          </a:bodyPr>
          <a:lstStyle/>
          <a:p>
            <a:r>
              <a:rPr lang="tr-TR" sz="2000" b="1" dirty="0" smtClean="0"/>
              <a:t>EBA Öğretmen Girişi</a:t>
            </a:r>
            <a:endParaRPr lang="tr-TR" sz="2000" b="1" dirty="0"/>
          </a:p>
        </p:txBody>
      </p:sp>
    </p:spTree>
    <p:extLst>
      <p:ext uri="{BB962C8B-B14F-4D97-AF65-F5344CB8AC3E}">
        <p14:creationId xmlns:p14="http://schemas.microsoft.com/office/powerpoint/2010/main" val="138884089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 Başlık 2"/>
          <p:cNvSpPr txBox="1">
            <a:spLocks/>
          </p:cNvSpPr>
          <p:nvPr/>
        </p:nvSpPr>
        <p:spPr bwMode="auto">
          <a:xfrm>
            <a:off x="5671929" y="2627371"/>
            <a:ext cx="6149009" cy="254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Öğretmen ve öğrencilerimiz EBA Ana Sayfada yer alan </a:t>
            </a:r>
            <a:r>
              <a:rPr lang="tr-TR" altLang="en-US" sz="2000" b="1" dirty="0" smtClean="0">
                <a:solidFill>
                  <a:srgbClr val="FF0000"/>
                </a:solidFill>
                <a:latin typeface="Open Sans Light" panose="020B0306030504020204" pitchFamily="34" charset="0"/>
                <a:cs typeface="Open Sans Light" panose="020B0306030504020204" pitchFamily="34" charset="0"/>
              </a:rPr>
              <a:t>«Canlı Dersim Var mı?»</a:t>
            </a:r>
            <a:r>
              <a:rPr lang="tr-TR" altLang="en-US" sz="2000" dirty="0" smtClean="0">
                <a:solidFill>
                  <a:srgbClr val="38363B"/>
                </a:solidFill>
                <a:latin typeface="Open Sans Light" panose="020B0306030504020204" pitchFamily="34" charset="0"/>
                <a:cs typeface="Open Sans Light" panose="020B0306030504020204" pitchFamily="34" charset="0"/>
              </a:rPr>
              <a:t> bölümünden kendilerine tanımlanan canlı dersleri kontrol edebilirler.</a:t>
            </a:r>
          </a:p>
          <a:p>
            <a:pPr lvl="0" algn="just"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Bunun yanında </a:t>
            </a:r>
            <a:r>
              <a:rPr lang="tr-TR" altLang="en-US" sz="2000" dirty="0" err="1" smtClean="0">
                <a:solidFill>
                  <a:srgbClr val="38363B"/>
                </a:solidFill>
                <a:latin typeface="Open Sans Light" panose="020B0306030504020204" pitchFamily="34" charset="0"/>
                <a:cs typeface="Open Sans Light" panose="020B0306030504020204" pitchFamily="34" charset="0"/>
              </a:rPr>
              <a:t>EBA’ya</a:t>
            </a:r>
            <a:r>
              <a:rPr lang="tr-TR" altLang="en-US" sz="2000" dirty="0" smtClean="0">
                <a:solidFill>
                  <a:srgbClr val="38363B"/>
                </a:solidFill>
                <a:latin typeface="Open Sans Light" panose="020B0306030504020204" pitchFamily="34" charset="0"/>
                <a:cs typeface="Open Sans Light" panose="020B0306030504020204" pitchFamily="34" charset="0"/>
              </a:rPr>
              <a:t> giriş yaptıktan sonra da bu bilgileri bildirimler bölümünde, EBA Duvarımda ve EBA Sayfam Canlı Dersler menüsünde görebilirler.</a:t>
            </a: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eaLnBrk="1" hangingPunct="1">
              <a:spcBef>
                <a:spcPct val="0"/>
              </a:spcBef>
            </a:pPr>
            <a:endParaRPr lang="tr-TR" altLang="en-US" sz="2000" dirty="0" smtClean="0">
              <a:solidFill>
                <a:srgbClr val="38363B"/>
              </a:solidFill>
              <a:latin typeface="Open Sans Light" panose="020B0306030504020204" pitchFamily="34" charset="0"/>
              <a:cs typeface="Open Sans Light" panose="020B0306030504020204" pitchFamily="34" charset="0"/>
            </a:endParaRPr>
          </a:p>
          <a:p>
            <a:pPr lvl="0" algn="just" defTabSz="914400"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defTabSz="914400"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p:txBody>
      </p:sp>
      <p:sp>
        <p:nvSpPr>
          <p:cNvPr id="10" name="Metin kutusu 9"/>
          <p:cNvSpPr txBox="1"/>
          <p:nvPr/>
        </p:nvSpPr>
        <p:spPr>
          <a:xfrm flipH="1">
            <a:off x="109057" y="1320047"/>
            <a:ext cx="11880780" cy="523220"/>
          </a:xfrm>
          <a:prstGeom prst="rect">
            <a:avLst/>
          </a:prstGeom>
          <a:noFill/>
        </p:spPr>
        <p:txBody>
          <a:bodyPr wrap="square" rtlCol="0">
            <a:spAutoFit/>
          </a:bodyPr>
          <a:lstStyle/>
          <a:p>
            <a:pPr algn="ctr"/>
            <a:r>
              <a:rPr lang="tr-TR" sz="2800" b="1" dirty="0" smtClean="0">
                <a:solidFill>
                  <a:srgbClr val="C00000"/>
                </a:solidFill>
              </a:rPr>
              <a:t>Canlı Dersim Var mı?</a:t>
            </a:r>
            <a:endParaRPr lang="tr-TR" sz="2800" dirty="0">
              <a:solidFill>
                <a:srgbClr val="C00000"/>
              </a:solidFill>
            </a:endParaRPr>
          </a:p>
        </p:txBody>
      </p:sp>
      <p:sp>
        <p:nvSpPr>
          <p:cNvPr id="7" name="Metin kutusu 6"/>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1026" name="Picture 2" descr="C:\Users\W10\Desktop\UE RESİMLER\canlıdersimvar m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601" y="2518314"/>
            <a:ext cx="4822825" cy="258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5644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 Başlık 2"/>
          <p:cNvSpPr txBox="1">
            <a:spLocks/>
          </p:cNvSpPr>
          <p:nvPr/>
        </p:nvSpPr>
        <p:spPr bwMode="auto">
          <a:xfrm>
            <a:off x="5947400" y="2055302"/>
            <a:ext cx="5939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Bilgisayardan EBA Canlı Ders uygulamasını kullanacak olan öğretmen ve öğrenciler </a:t>
            </a:r>
            <a:r>
              <a:rPr lang="tr-TR" altLang="en-US" sz="2000" dirty="0" err="1" smtClean="0">
                <a:solidFill>
                  <a:srgbClr val="38363B"/>
                </a:solidFill>
                <a:latin typeface="Open Sans Light" panose="020B0306030504020204" pitchFamily="34" charset="0"/>
                <a:cs typeface="Open Sans Light" panose="020B0306030504020204" pitchFamily="34" charset="0"/>
              </a:rPr>
              <a:t>Eba</a:t>
            </a:r>
            <a:r>
              <a:rPr lang="tr-TR" altLang="en-US" sz="2000" dirty="0" smtClean="0">
                <a:solidFill>
                  <a:srgbClr val="38363B"/>
                </a:solidFill>
                <a:latin typeface="Open Sans Light" panose="020B0306030504020204" pitchFamily="34" charset="0"/>
                <a:cs typeface="Open Sans Light" panose="020B0306030504020204" pitchFamily="34" charset="0"/>
              </a:rPr>
              <a:t> Sayfam Canlı Dersler menüsüne girdikten sonra üst bölümde çıkan «Canlı Ders Uygulaması» programını indirip bilgisayarlarına kurmaları gerekiyor.</a:t>
            </a:r>
          </a:p>
          <a:p>
            <a:pPr lvl="0" algn="just"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Bu işlemin bir defa yapılması yeterlidir. Her ders öncesi kuruluma gerek yoktur.</a:t>
            </a:r>
          </a:p>
          <a:p>
            <a:pPr lvl="0" algn="just"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eaLnBrk="1" hangingPunct="1">
              <a:spcBef>
                <a:spcPct val="0"/>
              </a:spcBef>
            </a:pPr>
            <a:r>
              <a:rPr lang="tr-TR" altLang="en-US" sz="2000" dirty="0" smtClean="0">
                <a:solidFill>
                  <a:srgbClr val="38363B"/>
                </a:solidFill>
                <a:latin typeface="Open Sans Light" panose="020B0306030504020204" pitchFamily="34" charset="0"/>
                <a:cs typeface="Open Sans Light" panose="020B0306030504020204" pitchFamily="34" charset="0"/>
              </a:rPr>
              <a:t>Mobil Cihazlar ile EBA Canlı Dersine katılmak isteyen öğretmen ve öğrencilerin </a:t>
            </a:r>
            <a:r>
              <a:rPr lang="tr-TR" altLang="en-US" sz="2000" dirty="0" err="1" smtClean="0">
                <a:solidFill>
                  <a:srgbClr val="38363B"/>
                </a:solidFill>
                <a:latin typeface="Open Sans Light" panose="020B0306030504020204" pitchFamily="34" charset="0"/>
                <a:cs typeface="Open Sans Light" panose="020B0306030504020204" pitchFamily="34" charset="0"/>
              </a:rPr>
              <a:t>PlayStrore</a:t>
            </a:r>
            <a:r>
              <a:rPr lang="tr-TR" altLang="en-US" sz="2000" dirty="0" smtClean="0">
                <a:solidFill>
                  <a:srgbClr val="38363B"/>
                </a:solidFill>
                <a:latin typeface="Open Sans Light" panose="020B0306030504020204" pitchFamily="34" charset="0"/>
                <a:cs typeface="Open Sans Light" panose="020B0306030504020204" pitchFamily="34" charset="0"/>
              </a:rPr>
              <a:t> veya </a:t>
            </a:r>
            <a:r>
              <a:rPr lang="tr-TR" altLang="en-US" sz="2000" dirty="0" err="1" smtClean="0">
                <a:solidFill>
                  <a:srgbClr val="38363B"/>
                </a:solidFill>
                <a:latin typeface="Open Sans Light" panose="020B0306030504020204" pitchFamily="34" charset="0"/>
                <a:cs typeface="Open Sans Light" panose="020B0306030504020204" pitchFamily="34" charset="0"/>
              </a:rPr>
              <a:t>AppleStore’den</a:t>
            </a:r>
            <a:r>
              <a:rPr lang="tr-TR" altLang="en-US" sz="2000" dirty="0" smtClean="0">
                <a:solidFill>
                  <a:srgbClr val="38363B"/>
                </a:solidFill>
                <a:latin typeface="Open Sans Light" panose="020B0306030504020204" pitchFamily="34" charset="0"/>
                <a:cs typeface="Open Sans Light" panose="020B0306030504020204" pitchFamily="34" charset="0"/>
              </a:rPr>
              <a:t> EBA Mobil uygulamasını kurmaları yeterlidir. Ekstra bir uygulama kurmalarına gerek yoktur.</a:t>
            </a:r>
            <a:endParaRPr lang="tr-TR" altLang="en-US" sz="2000" dirty="0">
              <a:solidFill>
                <a:srgbClr val="38363B"/>
              </a:solidFill>
              <a:latin typeface="Open Sans Light" panose="020B0306030504020204" pitchFamily="34" charset="0"/>
              <a:cs typeface="Open Sans Light" panose="020B0306030504020204" pitchFamily="34" charset="0"/>
            </a:endParaRPr>
          </a:p>
          <a:p>
            <a:pPr lvl="0" algn="just" defTabSz="914400" eaLnBrk="1" hangingPunct="1">
              <a:spcBef>
                <a:spcPct val="0"/>
              </a:spcBef>
            </a:pPr>
            <a:endParaRPr lang="tr-TR" altLang="en-US" sz="2000" dirty="0">
              <a:solidFill>
                <a:srgbClr val="38363B"/>
              </a:solidFill>
              <a:latin typeface="Open Sans Light" panose="020B0306030504020204" pitchFamily="34" charset="0"/>
              <a:cs typeface="Open Sans Light" panose="020B0306030504020204" pitchFamily="34" charset="0"/>
            </a:endParaRPr>
          </a:p>
        </p:txBody>
      </p:sp>
      <p:sp>
        <p:nvSpPr>
          <p:cNvPr id="10" name="Metin kutusu 9"/>
          <p:cNvSpPr txBox="1"/>
          <p:nvPr/>
        </p:nvSpPr>
        <p:spPr>
          <a:xfrm flipH="1">
            <a:off x="176169" y="1320047"/>
            <a:ext cx="11813668" cy="523220"/>
          </a:xfrm>
          <a:prstGeom prst="rect">
            <a:avLst/>
          </a:prstGeom>
          <a:noFill/>
        </p:spPr>
        <p:txBody>
          <a:bodyPr wrap="square" rtlCol="0">
            <a:spAutoFit/>
          </a:bodyPr>
          <a:lstStyle/>
          <a:p>
            <a:pPr algn="ctr"/>
            <a:r>
              <a:rPr lang="tr-TR" sz="2800" b="1" dirty="0" smtClean="0">
                <a:solidFill>
                  <a:srgbClr val="C00000"/>
                </a:solidFill>
              </a:rPr>
              <a:t>EBA Canlı Sınıf için Kurulması Gereken Programlar</a:t>
            </a:r>
            <a:endParaRPr lang="tr-TR" sz="2800" dirty="0">
              <a:solidFill>
                <a:srgbClr val="C00000"/>
              </a:solidFill>
            </a:endParaRPr>
          </a:p>
        </p:txBody>
      </p:sp>
      <p:sp>
        <p:nvSpPr>
          <p:cNvPr id="7" name="Metin kutusu 6"/>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UZAKTAN EĞİTİM ÖĞRETMEN EĞİTİMİ</a:t>
            </a:r>
            <a:endParaRPr lang="tr-TR" sz="2200" dirty="0">
              <a:solidFill>
                <a:srgbClr val="3D99A5"/>
              </a:solidFill>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2710" y="-66039"/>
            <a:ext cx="1692000" cy="1258849"/>
          </a:xfrm>
          <a:prstGeom prst="rect">
            <a:avLst/>
          </a:prstGeom>
        </p:spPr>
      </p:pic>
      <p:pic>
        <p:nvPicPr>
          <p:cNvPr id="2050" name="Picture 2" descr="C:\Users\W10\Desktop\UE RESİMLER\canlı ders.jpg"/>
          <p:cNvPicPr>
            <a:picLocks noChangeAspect="1" noChangeArrowheads="1"/>
          </p:cNvPicPr>
          <p:nvPr/>
        </p:nvPicPr>
        <p:blipFill rotWithShape="1">
          <a:blip r:embed="rId3">
            <a:extLst>
              <a:ext uri="{28A0092B-C50C-407E-A947-70E740481C1C}">
                <a14:useLocalDpi xmlns:a14="http://schemas.microsoft.com/office/drawing/2010/main" val="0"/>
              </a:ext>
            </a:extLst>
          </a:blip>
          <a:srcRect b="38783"/>
          <a:stretch/>
        </p:blipFill>
        <p:spPr bwMode="auto">
          <a:xfrm>
            <a:off x="432939" y="1843268"/>
            <a:ext cx="4346047" cy="19737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W10\Desktop\UE RESİMLER\Ücretsiz-EBA-uygulaması-apk-indir-m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39" y="3897267"/>
            <a:ext cx="4346047" cy="254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8391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1973</TotalTime>
  <Words>1790</Words>
  <Application>Microsoft Office PowerPoint</Application>
  <PresentationFormat>Özel</PresentationFormat>
  <Paragraphs>169</Paragraphs>
  <Slides>30</Slides>
  <Notes>16</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İÇERİK DEĞERLENDİRME KRİTERLERİ</dc:title>
  <dc:creator>Murat SAGLAM</dc:creator>
  <cp:lastModifiedBy>W10</cp:lastModifiedBy>
  <cp:revision>166</cp:revision>
  <dcterms:created xsi:type="dcterms:W3CDTF">2017-04-10T12:40:38Z</dcterms:created>
  <dcterms:modified xsi:type="dcterms:W3CDTF">2020-09-01T18:30:07Z</dcterms:modified>
</cp:coreProperties>
</file>